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10">
  <p:sldMasterIdLst>
    <p:sldMasterId id="2147483732" r:id="rId4"/>
  </p:sldMasterIdLst>
  <p:notesMasterIdLst>
    <p:notesMasterId r:id="rId25"/>
  </p:notesMasterIdLst>
  <p:sldIdLst>
    <p:sldId id="256" r:id="rId5"/>
    <p:sldId id="331" r:id="rId6"/>
    <p:sldId id="329" r:id="rId7"/>
    <p:sldId id="299" r:id="rId8"/>
    <p:sldId id="303" r:id="rId9"/>
    <p:sldId id="300" r:id="rId10"/>
    <p:sldId id="326" r:id="rId11"/>
    <p:sldId id="327" r:id="rId12"/>
    <p:sldId id="305" r:id="rId13"/>
    <p:sldId id="330" r:id="rId14"/>
    <p:sldId id="304" r:id="rId15"/>
    <p:sldId id="328" r:id="rId16"/>
    <p:sldId id="323" r:id="rId17"/>
    <p:sldId id="320" r:id="rId18"/>
    <p:sldId id="321" r:id="rId19"/>
    <p:sldId id="307" r:id="rId20"/>
    <p:sldId id="309" r:id="rId21"/>
    <p:sldId id="310" r:id="rId22"/>
    <p:sldId id="311" r:id="rId23"/>
    <p:sldId id="312"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mpton, Keith" initials="CK" lastIdx="10" clrIdx="0">
    <p:extLst>
      <p:ext uri="{19B8F6BF-5375-455C-9EA6-DF929625EA0E}">
        <p15:presenceInfo xmlns:p15="http://schemas.microsoft.com/office/powerpoint/2012/main" userId="S::KLC@NRC.GOV::ad3f6869-7be7-475f-b8e3-0aa903920a9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F380B7-4AEC-47AC-84CE-D00F0AFED31B}" v="14" dt="2022-09-21T03:28:50.1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26" autoAdjust="0"/>
    <p:restoredTop sz="61495" autoAdjust="0"/>
  </p:normalViewPr>
  <p:slideViewPr>
    <p:cSldViewPr snapToGrid="0" snapToObjects="1">
      <p:cViewPr varScale="1">
        <p:scale>
          <a:sx n="61" d="100"/>
          <a:sy n="61" d="100"/>
        </p:scale>
        <p:origin x="2196"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111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sek, AJ" userId="a160b336-d863-4205-b6d8-698aa35ac2b5" providerId="ADAL" clId="{7AF380B7-4AEC-47AC-84CE-D00F0AFED31B}"/>
    <pc:docChg chg="undo custSel addSld delSld modSld">
      <pc:chgData name="Nosek, AJ" userId="a160b336-d863-4205-b6d8-698aa35ac2b5" providerId="ADAL" clId="{7AF380B7-4AEC-47AC-84CE-D00F0AFED31B}" dt="2022-09-21T03:37:52.502" v="696" actId="20577"/>
      <pc:docMkLst>
        <pc:docMk/>
      </pc:docMkLst>
      <pc:sldChg chg="modSp mod">
        <pc:chgData name="Nosek, AJ" userId="a160b336-d863-4205-b6d8-698aa35ac2b5" providerId="ADAL" clId="{7AF380B7-4AEC-47AC-84CE-D00F0AFED31B}" dt="2022-09-20T20:40:25.990" v="42" actId="20577"/>
        <pc:sldMkLst>
          <pc:docMk/>
          <pc:sldMk cId="0" sldId="256"/>
        </pc:sldMkLst>
        <pc:spChg chg="mod">
          <ac:chgData name="Nosek, AJ" userId="a160b336-d863-4205-b6d8-698aa35ac2b5" providerId="ADAL" clId="{7AF380B7-4AEC-47AC-84CE-D00F0AFED31B}" dt="2022-09-20T20:40:25.990" v="42" actId="20577"/>
          <ac:spMkLst>
            <pc:docMk/>
            <pc:sldMk cId="0" sldId="256"/>
            <ac:spMk id="6" creationId="{4D108E07-7BDC-4222-88AA-81E08B128A4D}"/>
          </ac:spMkLst>
        </pc:spChg>
      </pc:sldChg>
      <pc:sldChg chg="modNotesTx">
        <pc:chgData name="Nosek, AJ" userId="a160b336-d863-4205-b6d8-698aa35ac2b5" providerId="ADAL" clId="{7AF380B7-4AEC-47AC-84CE-D00F0AFED31B}" dt="2022-09-21T03:37:52.502" v="696" actId="20577"/>
        <pc:sldMkLst>
          <pc:docMk/>
          <pc:sldMk cId="3458594826" sldId="303"/>
        </pc:sldMkLst>
      </pc:sldChg>
      <pc:sldChg chg="addSp delSp modSp mod">
        <pc:chgData name="Nosek, AJ" userId="a160b336-d863-4205-b6d8-698aa35ac2b5" providerId="ADAL" clId="{7AF380B7-4AEC-47AC-84CE-D00F0AFED31B}" dt="2022-09-21T02:46:11.524" v="689" actId="14734"/>
        <pc:sldMkLst>
          <pc:docMk/>
          <pc:sldMk cId="4279301093" sldId="304"/>
        </pc:sldMkLst>
        <pc:spChg chg="mod">
          <ac:chgData name="Nosek, AJ" userId="a160b336-d863-4205-b6d8-698aa35ac2b5" providerId="ADAL" clId="{7AF380B7-4AEC-47AC-84CE-D00F0AFED31B}" dt="2022-09-21T02:43:24.885" v="674" actId="27636"/>
          <ac:spMkLst>
            <pc:docMk/>
            <pc:sldMk cId="4279301093" sldId="304"/>
            <ac:spMk id="3" creationId="{F7ED821E-FE2E-453B-9250-D11D565EE57F}"/>
          </ac:spMkLst>
        </pc:spChg>
        <pc:graphicFrameChg chg="add del mod">
          <ac:chgData name="Nosek, AJ" userId="a160b336-d863-4205-b6d8-698aa35ac2b5" providerId="ADAL" clId="{7AF380B7-4AEC-47AC-84CE-D00F0AFED31B}" dt="2022-09-21T02:41:02.353" v="645" actId="478"/>
          <ac:graphicFrameMkLst>
            <pc:docMk/>
            <pc:sldMk cId="4279301093" sldId="304"/>
            <ac:graphicFrameMk id="4" creationId="{5AED3F19-492B-6C47-5BCE-E9F2F5EE9FDC}"/>
          </ac:graphicFrameMkLst>
        </pc:graphicFrameChg>
        <pc:graphicFrameChg chg="add del mod">
          <ac:chgData name="Nosek, AJ" userId="a160b336-d863-4205-b6d8-698aa35ac2b5" providerId="ADAL" clId="{7AF380B7-4AEC-47AC-84CE-D00F0AFED31B}" dt="2022-09-21T02:41:54.713" v="653" actId="478"/>
          <ac:graphicFrameMkLst>
            <pc:docMk/>
            <pc:sldMk cId="4279301093" sldId="304"/>
            <ac:graphicFrameMk id="6" creationId="{40C09A46-A0E5-396A-1571-FA5CD6BCA78D}"/>
          </ac:graphicFrameMkLst>
        </pc:graphicFrameChg>
        <pc:graphicFrameChg chg="add mod modGraphic">
          <ac:chgData name="Nosek, AJ" userId="a160b336-d863-4205-b6d8-698aa35ac2b5" providerId="ADAL" clId="{7AF380B7-4AEC-47AC-84CE-D00F0AFED31B}" dt="2022-09-21T02:46:11.524" v="689" actId="14734"/>
          <ac:graphicFrameMkLst>
            <pc:docMk/>
            <pc:sldMk cId="4279301093" sldId="304"/>
            <ac:graphicFrameMk id="7" creationId="{CDD6966C-257C-38E8-C86C-C57DC2FAB733}"/>
          </ac:graphicFrameMkLst>
        </pc:graphicFrameChg>
      </pc:sldChg>
      <pc:sldChg chg="modNotesTx">
        <pc:chgData name="Nosek, AJ" userId="a160b336-d863-4205-b6d8-698aa35ac2b5" providerId="ADAL" clId="{7AF380B7-4AEC-47AC-84CE-D00F0AFED31B}" dt="2022-09-21T03:28:51.515" v="691" actId="6549"/>
        <pc:sldMkLst>
          <pc:docMk/>
          <pc:sldMk cId="2757323477" sldId="311"/>
        </pc:sldMkLst>
      </pc:sldChg>
      <pc:sldChg chg="modSp mod modNotesTx">
        <pc:chgData name="Nosek, AJ" userId="a160b336-d863-4205-b6d8-698aa35ac2b5" providerId="ADAL" clId="{7AF380B7-4AEC-47AC-84CE-D00F0AFED31B}" dt="2022-09-20T22:02:44.462" v="623" actId="27636"/>
        <pc:sldMkLst>
          <pc:docMk/>
          <pc:sldMk cId="2655647127" sldId="312"/>
        </pc:sldMkLst>
        <pc:spChg chg="mod">
          <ac:chgData name="Nosek, AJ" userId="a160b336-d863-4205-b6d8-698aa35ac2b5" providerId="ADAL" clId="{7AF380B7-4AEC-47AC-84CE-D00F0AFED31B}" dt="2022-09-20T22:02:44.462" v="623" actId="27636"/>
          <ac:spMkLst>
            <pc:docMk/>
            <pc:sldMk cId="2655647127" sldId="312"/>
            <ac:spMk id="3" creationId="{F7ED821E-FE2E-453B-9250-D11D565EE57F}"/>
          </ac:spMkLst>
        </pc:spChg>
      </pc:sldChg>
      <pc:sldChg chg="modSp mod">
        <pc:chgData name="Nosek, AJ" userId="a160b336-d863-4205-b6d8-698aa35ac2b5" providerId="ADAL" clId="{7AF380B7-4AEC-47AC-84CE-D00F0AFED31B}" dt="2022-09-20T21:00:50.193" v="47" actId="20577"/>
        <pc:sldMkLst>
          <pc:docMk/>
          <pc:sldMk cId="1192276293" sldId="326"/>
        </pc:sldMkLst>
        <pc:spChg chg="mod">
          <ac:chgData name="Nosek, AJ" userId="a160b336-d863-4205-b6d8-698aa35ac2b5" providerId="ADAL" clId="{7AF380B7-4AEC-47AC-84CE-D00F0AFED31B}" dt="2022-09-20T21:00:50.193" v="47" actId="20577"/>
          <ac:spMkLst>
            <pc:docMk/>
            <pc:sldMk cId="1192276293" sldId="326"/>
            <ac:spMk id="2" creationId="{2EFFAD72-F362-4E50-B684-FD3B6F66CF06}"/>
          </ac:spMkLst>
        </pc:spChg>
      </pc:sldChg>
      <pc:sldChg chg="modSp mod">
        <pc:chgData name="Nosek, AJ" userId="a160b336-d863-4205-b6d8-698aa35ac2b5" providerId="ADAL" clId="{7AF380B7-4AEC-47AC-84CE-D00F0AFED31B}" dt="2022-09-20T21:00:55.582" v="52" actId="20577"/>
        <pc:sldMkLst>
          <pc:docMk/>
          <pc:sldMk cId="702977616" sldId="327"/>
        </pc:sldMkLst>
        <pc:spChg chg="mod">
          <ac:chgData name="Nosek, AJ" userId="a160b336-d863-4205-b6d8-698aa35ac2b5" providerId="ADAL" clId="{7AF380B7-4AEC-47AC-84CE-D00F0AFED31B}" dt="2022-09-20T21:00:55.582" v="52" actId="20577"/>
          <ac:spMkLst>
            <pc:docMk/>
            <pc:sldMk cId="702977616" sldId="327"/>
            <ac:spMk id="2" creationId="{2EFFAD72-F362-4E50-B684-FD3B6F66CF06}"/>
          </ac:spMkLst>
        </pc:spChg>
      </pc:sldChg>
      <pc:sldChg chg="addSp delSp modSp add del mod setBg">
        <pc:chgData name="Nosek, AJ" userId="a160b336-d863-4205-b6d8-698aa35ac2b5" providerId="ADAL" clId="{7AF380B7-4AEC-47AC-84CE-D00F0AFED31B}" dt="2022-09-21T02:46:31.762" v="690" actId="47"/>
        <pc:sldMkLst>
          <pc:docMk/>
          <pc:sldMk cId="3930678828" sldId="332"/>
        </pc:sldMkLst>
        <pc:spChg chg="mod">
          <ac:chgData name="Nosek, AJ" userId="a160b336-d863-4205-b6d8-698aa35ac2b5" providerId="ADAL" clId="{7AF380B7-4AEC-47AC-84CE-D00F0AFED31B}" dt="2022-09-21T02:41:47.071" v="652" actId="26606"/>
          <ac:spMkLst>
            <pc:docMk/>
            <pc:sldMk cId="3930678828" sldId="332"/>
            <ac:spMk id="2" creationId="{2EFFAD72-F362-4E50-B684-FD3B6F66CF06}"/>
          </ac:spMkLst>
        </pc:spChg>
        <pc:spChg chg="mod">
          <ac:chgData name="Nosek, AJ" userId="a160b336-d863-4205-b6d8-698aa35ac2b5" providerId="ADAL" clId="{7AF380B7-4AEC-47AC-84CE-D00F0AFED31B}" dt="2022-09-21T02:41:47.071" v="652" actId="26606"/>
          <ac:spMkLst>
            <pc:docMk/>
            <pc:sldMk cId="3930678828" sldId="332"/>
            <ac:spMk id="3" creationId="{F7ED821E-FE2E-453B-9250-D11D565EE57F}"/>
          </ac:spMkLst>
        </pc:spChg>
        <pc:spChg chg="mod">
          <ac:chgData name="Nosek, AJ" userId="a160b336-d863-4205-b6d8-698aa35ac2b5" providerId="ADAL" clId="{7AF380B7-4AEC-47AC-84CE-D00F0AFED31B}" dt="2022-09-21T02:41:47.071" v="652" actId="26606"/>
          <ac:spMkLst>
            <pc:docMk/>
            <pc:sldMk cId="3930678828" sldId="332"/>
            <ac:spMk id="5" creationId="{7C5079D3-8384-4D38-B34A-19DC874AE47B}"/>
          </ac:spMkLst>
        </pc:spChg>
        <pc:spChg chg="add">
          <ac:chgData name="Nosek, AJ" userId="a160b336-d863-4205-b6d8-698aa35ac2b5" providerId="ADAL" clId="{7AF380B7-4AEC-47AC-84CE-D00F0AFED31B}" dt="2022-09-21T02:41:47.071" v="652" actId="26606"/>
          <ac:spMkLst>
            <pc:docMk/>
            <pc:sldMk cId="3930678828" sldId="332"/>
            <ac:spMk id="10" creationId="{2550BE34-C2B8-49B8-8519-67A8CAD51AE9}"/>
          </ac:spMkLst>
        </pc:spChg>
        <pc:spChg chg="add">
          <ac:chgData name="Nosek, AJ" userId="a160b336-d863-4205-b6d8-698aa35ac2b5" providerId="ADAL" clId="{7AF380B7-4AEC-47AC-84CE-D00F0AFED31B}" dt="2022-09-21T02:41:47.071" v="652" actId="26606"/>
          <ac:spMkLst>
            <pc:docMk/>
            <pc:sldMk cId="3930678828" sldId="332"/>
            <ac:spMk id="12" creationId="{A7457DD9-5A45-400A-AB4B-4B4EDECA25F1}"/>
          </ac:spMkLst>
        </pc:spChg>
        <pc:spChg chg="add">
          <ac:chgData name="Nosek, AJ" userId="a160b336-d863-4205-b6d8-698aa35ac2b5" providerId="ADAL" clId="{7AF380B7-4AEC-47AC-84CE-D00F0AFED31B}" dt="2022-09-21T02:41:47.071" v="652" actId="26606"/>
          <ac:spMkLst>
            <pc:docMk/>
            <pc:sldMk cId="3930678828" sldId="332"/>
            <ac:spMk id="14" creationId="{441CF7D6-A660-431A-B0BB-140A0D5556B6}"/>
          </ac:spMkLst>
        </pc:spChg>
        <pc:spChg chg="add">
          <ac:chgData name="Nosek, AJ" userId="a160b336-d863-4205-b6d8-698aa35ac2b5" providerId="ADAL" clId="{7AF380B7-4AEC-47AC-84CE-D00F0AFED31B}" dt="2022-09-21T02:41:47.071" v="652" actId="26606"/>
          <ac:spMkLst>
            <pc:docMk/>
            <pc:sldMk cId="3930678828" sldId="332"/>
            <ac:spMk id="16" creationId="{0570A85B-3810-4F95-97B0-CBF4CCDB381C}"/>
          </ac:spMkLst>
        </pc:spChg>
        <pc:graphicFrameChg chg="add mod modGraphic">
          <ac:chgData name="Nosek, AJ" userId="a160b336-d863-4205-b6d8-698aa35ac2b5" providerId="ADAL" clId="{7AF380B7-4AEC-47AC-84CE-D00F0AFED31B}" dt="2022-09-21T02:41:47.071" v="652" actId="26606"/>
          <ac:graphicFrameMkLst>
            <pc:docMk/>
            <pc:sldMk cId="3930678828" sldId="332"/>
            <ac:graphicFrameMk id="4" creationId="{65F44B3E-F60D-69B6-9862-E5F407925313}"/>
          </ac:graphicFrameMkLst>
        </pc:graphicFrameChg>
        <pc:graphicFrameChg chg="del">
          <ac:chgData name="Nosek, AJ" userId="a160b336-d863-4205-b6d8-698aa35ac2b5" providerId="ADAL" clId="{7AF380B7-4AEC-47AC-84CE-D00F0AFED31B}" dt="2022-09-21T02:41:41.297" v="649" actId="478"/>
          <ac:graphicFrameMkLst>
            <pc:docMk/>
            <pc:sldMk cId="3930678828" sldId="332"/>
            <ac:graphicFrameMk id="6" creationId="{40C09A46-A0E5-396A-1571-FA5CD6BCA78D}"/>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606FE2-2F47-473D-BBB6-07ADA928C6DD}" type="datetimeFigureOut">
              <a:rPr lang="en-US" smtClean="0"/>
              <a:t>9/20/2022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7D932D-95DC-462D-BB12-956DBEE962C1}" type="slidenum">
              <a:rPr lang="en-US" smtClean="0"/>
              <a:t>‹#›</a:t>
            </a:fld>
            <a:endParaRPr lang="en-US"/>
          </a:p>
        </p:txBody>
      </p:sp>
    </p:spTree>
    <p:extLst>
      <p:ext uri="{BB962C8B-B14F-4D97-AF65-F5344CB8AC3E}">
        <p14:creationId xmlns:p14="http://schemas.microsoft.com/office/powerpoint/2010/main" val="747061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C7D932D-95DC-462D-BB12-956DBEE962C1}" type="slidenum">
              <a:rPr lang="en-US" smtClean="0"/>
              <a:t>1</a:t>
            </a:fld>
            <a:endParaRPr lang="en-US"/>
          </a:p>
        </p:txBody>
      </p:sp>
    </p:spTree>
    <p:extLst>
      <p:ext uri="{BB962C8B-B14F-4D97-AF65-F5344CB8AC3E}">
        <p14:creationId xmlns:p14="http://schemas.microsoft.com/office/powerpoint/2010/main" val="79351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utility experiences an opportunity cost while the plant is not operating. </a:t>
            </a:r>
          </a:p>
          <a:p>
            <a:endParaRPr lang="en-US" dirty="0"/>
          </a:p>
          <a:p>
            <a:pPr lvl="1"/>
            <a:r>
              <a:rPr lang="en-US" dirty="0"/>
              <a:t>Physical damage to systems, structures, and components from exceedance of allowable temperatures and pressures</a:t>
            </a:r>
          </a:p>
          <a:p>
            <a:pPr lvl="1"/>
            <a:r>
              <a:rPr lang="en-US" dirty="0"/>
              <a:t>Contamination may lead to unusable property</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11</a:t>
            </a:fld>
            <a:endParaRPr lang="en-US"/>
          </a:p>
        </p:txBody>
      </p:sp>
    </p:spTree>
    <p:extLst>
      <p:ext uri="{BB962C8B-B14F-4D97-AF65-F5344CB8AC3E}">
        <p14:creationId xmlns:p14="http://schemas.microsoft.com/office/powerpoint/2010/main" val="1367520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Cleanup in Fukushima is the largest public works project in the history of Japan. Our models show a gap in being able to predict these costs that is not explained by Japan’s aggressive cleanup policies.</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12</a:t>
            </a:fld>
            <a:endParaRPr lang="en-US"/>
          </a:p>
        </p:txBody>
      </p:sp>
    </p:spTree>
    <p:extLst>
      <p:ext uri="{BB962C8B-B14F-4D97-AF65-F5344CB8AC3E}">
        <p14:creationId xmlns:p14="http://schemas.microsoft.com/office/powerpoint/2010/main" val="438143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Cleanup in Fukushima is the largest public works project in the history of Japan. Our models show a gap in being able to predict these costs that is not explained by Japan’s aggressive cleanup policies.</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13</a:t>
            </a:fld>
            <a:endParaRPr lang="en-US"/>
          </a:p>
        </p:txBody>
      </p:sp>
    </p:spTree>
    <p:extLst>
      <p:ext uri="{BB962C8B-B14F-4D97-AF65-F5344CB8AC3E}">
        <p14:creationId xmlns:p14="http://schemas.microsoft.com/office/powerpoint/2010/main" val="2838738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Times New Roman" panose="02020603050405020304" pitchFamily="18" charset="0"/>
                <a:ea typeface="Times New Roman" panose="02020603050405020304" pitchFamily="18" charset="0"/>
              </a:rPr>
              <a:t>If any areas exceed the relocation criteria, people and businesses may be displaced for years and may need to resettle elsewhere. </a:t>
            </a:r>
          </a:p>
          <a:p>
            <a:endParaRPr lang="en-US" sz="1200" dirty="0">
              <a:effectLst/>
              <a:latin typeface="Times New Roman" panose="02020603050405020304" pitchFamily="18" charset="0"/>
              <a:ea typeface="Times New Roman" panose="02020603050405020304" pitchFamily="18" charset="0"/>
            </a:endParaRPr>
          </a:p>
          <a:p>
            <a:r>
              <a:rPr lang="en-US" sz="1200" dirty="0">
                <a:effectLst/>
                <a:latin typeface="Times New Roman" panose="02020603050405020304" pitchFamily="18" charset="0"/>
                <a:ea typeface="Times New Roman" panose="02020603050405020304" pitchFamily="18" charset="0"/>
              </a:rPr>
              <a:t>MACCS accounts for relocation costs using per capita input values in each phase of the accident. </a:t>
            </a:r>
          </a:p>
          <a:p>
            <a:endParaRPr lang="en-US" sz="1200" dirty="0">
              <a:effectLst/>
              <a:latin typeface="Times New Roman" panose="02020603050405020304" pitchFamily="18" charset="0"/>
              <a:ea typeface="Times New Roman" panose="02020603050405020304" pitchFamily="18" charset="0"/>
            </a:endParaRPr>
          </a:p>
          <a:p>
            <a:r>
              <a:rPr lang="en-US" sz="1200" dirty="0">
                <a:effectLst/>
                <a:latin typeface="Times New Roman" panose="02020603050405020304" pitchFamily="18" charset="0"/>
                <a:ea typeface="Times New Roman" panose="02020603050405020304" pitchFamily="18" charset="0"/>
              </a:rPr>
              <a:t>Displaced individuals in the U.S. under the Uniform Relocation Assistance and Real Property Acquisition Act of 1970 are eligible for a comparable replacement dwelling. </a:t>
            </a:r>
          </a:p>
          <a:p>
            <a:r>
              <a:rPr lang="en-US" sz="1200" dirty="0">
                <a:effectLst/>
                <a:latin typeface="Times New Roman" panose="02020603050405020304" pitchFamily="18" charset="0"/>
                <a:ea typeface="Times New Roman" panose="02020603050405020304" pitchFamily="18" charset="0"/>
              </a:rPr>
              <a:t>A comparable replacement dwelling is commonly more expensive than the fair market value of the original property and may include a maximum payment of $22.5 thousand to cover the difference. </a:t>
            </a:r>
          </a:p>
          <a:p>
            <a:r>
              <a:rPr lang="en-US" sz="1200" dirty="0">
                <a:effectLst/>
                <a:latin typeface="Times New Roman" panose="02020603050405020304" pitchFamily="18" charset="0"/>
                <a:ea typeface="Times New Roman" panose="02020603050405020304" pitchFamily="18" charset="0"/>
              </a:rPr>
              <a:t>The Act also provides compensation for increased mortgage interest costs, rental assistance, down payment assistance, and incidental expenses such as closing costs. </a:t>
            </a:r>
            <a:endParaRPr lang="en-US" dirty="0"/>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14</a:t>
            </a:fld>
            <a:endParaRPr lang="en-US"/>
          </a:p>
        </p:txBody>
      </p:sp>
    </p:spTree>
    <p:extLst>
      <p:ext uri="{BB962C8B-B14F-4D97-AF65-F5344CB8AC3E}">
        <p14:creationId xmlns:p14="http://schemas.microsoft.com/office/powerpoint/2010/main" val="35068029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Times New Roman" panose="02020603050405020304" pitchFamily="18" charset="0"/>
              </a:rPr>
              <a:t>MACCS does not explicitly model medical costs. </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15</a:t>
            </a:fld>
            <a:endParaRPr lang="en-US"/>
          </a:p>
        </p:txBody>
      </p:sp>
    </p:spTree>
    <p:extLst>
      <p:ext uri="{BB962C8B-B14F-4D97-AF65-F5344CB8AC3E}">
        <p14:creationId xmlns:p14="http://schemas.microsoft.com/office/powerpoint/2010/main" val="3420151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Emergency Response Activities:</a:t>
            </a:r>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The cost of operations is primarily for items like staffing and fuel. Emergency operations (e.g., facilitating an evacuation) are short-term and likely incur minor costs compared to costs for decontamination and compensation which may incur costs for years. </a:t>
            </a:r>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MACCS: Typical analyses assume the cost of emergency operations are relatively small and do not consider them, although could be accounted for in the relocation costs.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Compensation and Litigation System</a:t>
            </a:r>
          </a:p>
          <a:p>
            <a:pPr marL="171450" indent="-171450">
              <a:buFont typeface="Arial" panose="020B0604020202020204" pitchFamily="34" charset="0"/>
              <a:buChar char="•"/>
            </a:pPr>
            <a:r>
              <a:rPr lang="en-US" sz="1200" dirty="0">
                <a:effectLst/>
                <a:latin typeface="Times New Roman" panose="02020603050405020304" pitchFamily="18" charset="0"/>
                <a:ea typeface="Times New Roman" panose="02020603050405020304" pitchFamily="18" charset="0"/>
              </a:rPr>
              <a:t>Litigation costs include court and attorney fees related to legal disputes, but do not include settlements or awarded damages. </a:t>
            </a:r>
          </a:p>
          <a:p>
            <a:pPr marL="171450" indent="-171450">
              <a:buFont typeface="Arial" panose="020B0604020202020204" pitchFamily="34" charset="0"/>
              <a:buChar char="•"/>
            </a:pPr>
            <a:r>
              <a:rPr lang="en-US" sz="1200" dirty="0">
                <a:effectLst/>
                <a:latin typeface="Times New Roman" panose="02020603050405020304" pitchFamily="18" charset="0"/>
                <a:ea typeface="Times New Roman" panose="02020603050405020304" pitchFamily="18" charset="0"/>
              </a:rPr>
              <a:t>Costs related to administering a compensation program requires staffing for processing claims</a:t>
            </a:r>
          </a:p>
          <a:p>
            <a:pPr marL="171450" indent="-171450">
              <a:buFont typeface="Arial" panose="020B0604020202020204" pitchFamily="34" charset="0"/>
              <a:buChar char="•"/>
            </a:pPr>
            <a:r>
              <a:rPr lang="en-US" sz="1200" dirty="0">
                <a:effectLst/>
                <a:latin typeface="Times New Roman" panose="02020603050405020304" pitchFamily="18" charset="0"/>
                <a:ea typeface="Times New Roman" panose="02020603050405020304" pitchFamily="18" charset="0"/>
              </a:rPr>
              <a:t>These do not include the actual compensation to victims. Settlements and compensation amounts are benefit transfers and are already accounted for within property losses, income losses, or other types of impacts.</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16</a:t>
            </a:fld>
            <a:endParaRPr lang="en-US"/>
          </a:p>
        </p:txBody>
      </p:sp>
    </p:spTree>
    <p:extLst>
      <p:ext uri="{BB962C8B-B14F-4D97-AF65-F5344CB8AC3E}">
        <p14:creationId xmlns:p14="http://schemas.microsoft.com/office/powerpoint/2010/main" val="3718177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effectLst/>
                <a:latin typeface="Times New Roman" panose="02020603050405020304" pitchFamily="18" charset="0"/>
                <a:ea typeface="Times New Roman" panose="02020603050405020304" pitchFamily="18" charset="0"/>
              </a:rPr>
              <a:t>Møller</a:t>
            </a:r>
            <a:r>
              <a:rPr lang="en-US" sz="1800" dirty="0">
                <a:effectLst/>
                <a:latin typeface="Times New Roman" panose="02020603050405020304" pitchFamily="18" charset="0"/>
                <a:ea typeface="Times New Roman" panose="02020603050405020304" pitchFamily="18" charset="0"/>
              </a:rPr>
              <a:t> &amp; </a:t>
            </a:r>
            <a:r>
              <a:rPr lang="en-US" sz="1800" dirty="0" err="1">
                <a:effectLst/>
                <a:latin typeface="Times New Roman" panose="02020603050405020304" pitchFamily="18" charset="0"/>
                <a:ea typeface="Times New Roman" panose="02020603050405020304" pitchFamily="18" charset="0"/>
              </a:rPr>
              <a:t>Mousseau</a:t>
            </a:r>
            <a:r>
              <a:rPr lang="en-US" sz="1800" dirty="0">
                <a:effectLst/>
                <a:latin typeface="Times New Roman" panose="02020603050405020304" pitchFamily="18" charset="0"/>
                <a:ea typeface="Times New Roman" panose="02020603050405020304" pitchFamily="18" charset="0"/>
              </a:rPr>
              <a:t> (2006). </a:t>
            </a:r>
          </a:p>
          <a:p>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When minimizing environmental harms was important to residents (e.g., family farms), Fukushima cleanup workers coordinated with residents to choose less invasive decontamination methods (JMOE, 2015, pg. 79). The heaviest types of decontamination methods tend to take considerably more effort and produce more waste which then must be managed. </a:t>
            </a:r>
          </a:p>
        </p:txBody>
      </p:sp>
      <p:sp>
        <p:nvSpPr>
          <p:cNvPr id="4" name="Slide Number Placeholder 3"/>
          <p:cNvSpPr>
            <a:spLocks noGrp="1"/>
          </p:cNvSpPr>
          <p:nvPr>
            <p:ph type="sldNum" sz="quarter" idx="5"/>
          </p:nvPr>
        </p:nvSpPr>
        <p:spPr/>
        <p:txBody>
          <a:bodyPr/>
          <a:lstStyle/>
          <a:p>
            <a:fld id="{0C7D932D-95DC-462D-BB12-956DBEE962C1}" type="slidenum">
              <a:rPr lang="en-US" smtClean="0"/>
              <a:t>17</a:t>
            </a:fld>
            <a:endParaRPr lang="en-US"/>
          </a:p>
        </p:txBody>
      </p:sp>
    </p:spTree>
    <p:extLst>
      <p:ext uri="{BB962C8B-B14F-4D97-AF65-F5344CB8AC3E}">
        <p14:creationId xmlns:p14="http://schemas.microsoft.com/office/powerpoint/2010/main" val="28286751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lost control of their lives; lose their sense of purpose.  </a:t>
            </a:r>
          </a:p>
          <a:p>
            <a:r>
              <a:rPr lang="en-US" sz="1200" kern="1200" dirty="0">
                <a:solidFill>
                  <a:schemeClr val="tx1"/>
                </a:solidFill>
                <a:effectLst/>
                <a:latin typeface="+mn-lt"/>
                <a:ea typeface="+mn-ea"/>
                <a:cs typeface="+mn-cs"/>
              </a:rPr>
              <a:t>Standard of living: support network of elderly; </a:t>
            </a:r>
          </a:p>
          <a:p>
            <a:r>
              <a:rPr lang="en-US" sz="1200" kern="1200" dirty="0">
                <a:solidFill>
                  <a:schemeClr val="tx1"/>
                </a:solidFill>
                <a:effectLst/>
                <a:latin typeface="+mn-lt"/>
                <a:ea typeface="+mn-ea"/>
                <a:cs typeface="+mn-cs"/>
              </a:rPr>
              <a:t>Standard of living: especially for Chernobyl.  </a:t>
            </a:r>
            <a:endParaRPr lang="en-US" dirty="0"/>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18</a:t>
            </a:fld>
            <a:endParaRPr lang="en-US"/>
          </a:p>
        </p:txBody>
      </p:sp>
    </p:spTree>
    <p:extLst>
      <p:ext uri="{BB962C8B-B14F-4D97-AF65-F5344CB8AC3E}">
        <p14:creationId xmlns:p14="http://schemas.microsoft.com/office/powerpoint/2010/main" val="1507423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Times New Roman" panose="02020603050405020304" pitchFamily="18" charset="0"/>
                <a:ea typeface="Times New Roman" panose="02020603050405020304" pitchFamily="18" charset="0"/>
              </a:rPr>
              <a:t>Disaster-related:</a:t>
            </a:r>
          </a:p>
          <a:p>
            <a:r>
              <a:rPr lang="en-US" sz="1200" dirty="0">
                <a:effectLst/>
                <a:latin typeface="Times New Roman" panose="02020603050405020304" pitchFamily="18" charset="0"/>
                <a:ea typeface="Times New Roman" panose="02020603050405020304" pitchFamily="18" charset="0"/>
              </a:rPr>
              <a:t>The Fukushima Prefecture Government has tallied 2,286 “disaster-related deaths” not directly caused by the earthquake or tsunami (JRA, 2019b). This toll accounts for most of the 3,739 disaster-related deaths in Japan, even though Fukushima Prefecture accounts for just 10% of the 15,899 deaths directly caused by the earthquake and tsunami (National Police Agency of Japan [JNPA], 2020). </a:t>
            </a:r>
          </a:p>
          <a:p>
            <a:endParaRPr lang="en-US" sz="1200" dirty="0">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Times New Roman" panose="02020603050405020304" pitchFamily="18" charset="0"/>
              </a:rPr>
              <a:t>MACCS does not estimate deaths related to displacement or the economic value of these deaths. Displacement-related deaths could be monetized in a similar way to radiation-induced deaths; however, this is not traditionally considered in cost assessments.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rPr>
              <a:t>Radiation-induced:</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19</a:t>
            </a:fld>
            <a:endParaRPr lang="en-US"/>
          </a:p>
        </p:txBody>
      </p:sp>
    </p:spTree>
    <p:extLst>
      <p:ext uri="{BB962C8B-B14F-4D97-AF65-F5344CB8AC3E}">
        <p14:creationId xmlns:p14="http://schemas.microsoft.com/office/powerpoint/2010/main" val="2709952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thoughts about each </a:t>
            </a:r>
          </a:p>
          <a:p>
            <a:endParaRPr lang="en-US" dirty="0"/>
          </a:p>
          <a:p>
            <a:r>
              <a:rPr lang="en-US" dirty="0"/>
              <a:t>Property damage: Very important. Current methods don’t capture real estate losses well.</a:t>
            </a:r>
          </a:p>
          <a:p>
            <a:r>
              <a:rPr lang="en-US" dirty="0"/>
              <a:t>Economic Disruptions: Important, but somewhat limited by economic resiliency. New models capture well.</a:t>
            </a:r>
          </a:p>
          <a:p>
            <a:r>
              <a:rPr lang="en-US" dirty="0"/>
              <a:t>Nuclear plant damages: Fukushima accident shows this may be the biggest cost. Decommissioning $100 billion. Also, only 10 of Japan’s 54 reactors are back in operation.</a:t>
            </a:r>
          </a:p>
          <a:p>
            <a:endParaRPr lang="en-US" dirty="0"/>
          </a:p>
          <a:p>
            <a:r>
              <a:rPr lang="en-US" dirty="0"/>
              <a:t>Decontamination: Important. It’s possible that it’s more expensive than we anticipate. Also need to better quantify impacts of policy uncertainties on costs.</a:t>
            </a:r>
          </a:p>
          <a:p>
            <a:r>
              <a:rPr lang="en-US" dirty="0"/>
              <a:t>Burden of Societal Disruptions: Important. Cost analyses have not previously recognized this impact</a:t>
            </a:r>
          </a:p>
          <a:p>
            <a:r>
              <a:rPr lang="en-US" dirty="0"/>
              <a:t>Radiation-induced Health effects: Less important than traditionally thought. Models predict significant efforts to limit doses</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20</a:t>
            </a:fld>
            <a:endParaRPr lang="en-US"/>
          </a:p>
        </p:txBody>
      </p:sp>
    </p:spTree>
    <p:extLst>
      <p:ext uri="{BB962C8B-B14F-4D97-AF65-F5344CB8AC3E}">
        <p14:creationId xmlns:p14="http://schemas.microsoft.com/office/powerpoint/2010/main" val="2848406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3</a:t>
            </a:fld>
            <a:endParaRPr lang="en-US"/>
          </a:p>
        </p:txBody>
      </p:sp>
    </p:spTree>
    <p:extLst>
      <p:ext uri="{BB962C8B-B14F-4D97-AF65-F5344CB8AC3E}">
        <p14:creationId xmlns:p14="http://schemas.microsoft.com/office/powerpoint/2010/main" val="164625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7D932D-95DC-462D-BB12-956DBEE962C1}" type="slidenum">
              <a:rPr lang="en-US" smtClean="0"/>
              <a:t>4</a:t>
            </a:fld>
            <a:endParaRPr lang="en-US"/>
          </a:p>
        </p:txBody>
      </p:sp>
    </p:spTree>
    <p:extLst>
      <p:ext uri="{BB962C8B-B14F-4D97-AF65-F5344CB8AC3E}">
        <p14:creationId xmlns:p14="http://schemas.microsoft.com/office/powerpoint/2010/main" val="87845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sz="1100" b="0" i="0" dirty="0">
                <a:solidFill>
                  <a:srgbClr val="212529"/>
                </a:solidFill>
                <a:effectLst/>
                <a:latin typeface="-apple-system"/>
              </a:rPr>
              <a:t>The goal of this presentation is to provide an overview of the impacts of a nuclear accident</a:t>
            </a:r>
          </a:p>
          <a:p>
            <a:pPr marL="0" marR="0" lvl="0" indent="0">
              <a:lnSpc>
                <a:spcPct val="107000"/>
              </a:lnSpc>
              <a:spcBef>
                <a:spcPts val="0"/>
              </a:spcBef>
              <a:spcAft>
                <a:spcPts val="0"/>
              </a:spcAft>
              <a:buFont typeface="Symbol" panose="05050102010706020507" pitchFamily="18" charset="2"/>
              <a:buNone/>
            </a:pPr>
            <a:endParaRPr lang="en-US" sz="11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Font typeface="Symbol" panose="05050102010706020507" pitchFamily="18" charset="2"/>
              <a:buNone/>
            </a:pPr>
            <a:r>
              <a:rPr lang="en-US" sz="1100" dirty="0">
                <a:effectLst/>
                <a:latin typeface="Arial" panose="020B0604020202020204" pitchFamily="34" charset="0"/>
                <a:ea typeface="Calibri" panose="020F0502020204030204" pitchFamily="34" charset="0"/>
                <a:cs typeface="Times New Roman" panose="02020603050405020304" pitchFamily="18" charset="0"/>
              </a:rPr>
              <a:t>The likelihood of an accident is very low, but the consequences can be very high. </a:t>
            </a:r>
          </a:p>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sz="1100" dirty="0">
                <a:effectLst/>
                <a:latin typeface="Arial" panose="020B0604020202020204" pitchFamily="34" charset="0"/>
                <a:ea typeface="Calibri" panose="020F0502020204030204" pitchFamily="34" charset="0"/>
                <a:cs typeface="Times New Roman" panose="02020603050405020304" pitchFamily="18" charset="0"/>
              </a:rPr>
              <a:t>To understand the value of nuclear safety, you have to understand what the consequences are.</a:t>
            </a:r>
          </a:p>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endParaRPr lang="en-US" sz="11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Font typeface="Symbol" panose="05050102010706020507" pitchFamily="18" charset="2"/>
              <a:buNone/>
            </a:pPr>
            <a:r>
              <a:rPr lang="en-US" sz="1100" dirty="0">
                <a:solidFill>
                  <a:srgbClr val="333447"/>
                </a:solidFill>
                <a:effectLst/>
                <a:latin typeface="Lato" panose="020F0502020204030203" pitchFamily="34" charset="0"/>
                <a:ea typeface="Calibri" panose="020F0502020204030204" pitchFamily="34" charset="0"/>
                <a:cs typeface="Times New Roman" panose="02020603050405020304" pitchFamily="18" charset="0"/>
              </a:rPr>
              <a:t>Nuclear accidents cause a lot of different kinds of public consequences.</a:t>
            </a:r>
            <a:endParaRPr lang="en-US" sz="1100" dirty="0">
              <a:solidFill>
                <a:srgbClr val="333447"/>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Font typeface="Symbol" panose="05050102010706020507" pitchFamily="18" charset="2"/>
              <a:buNone/>
            </a:pPr>
            <a:r>
              <a:rPr lang="en-US" sz="1100" dirty="0">
                <a:effectLst/>
                <a:latin typeface="Arial" panose="020B0604020202020204" pitchFamily="34" charset="0"/>
                <a:ea typeface="Calibri" panose="020F0502020204030204" pitchFamily="34" charset="0"/>
                <a:cs typeface="Times New Roman" panose="02020603050405020304" pitchFamily="18" charset="0"/>
              </a:rPr>
              <a:t>Nuclear accidents are very rare. They are not well-characterized with historical data. </a:t>
            </a:r>
          </a:p>
          <a:p>
            <a:endParaRPr lang="en-US" b="0" i="0" dirty="0">
              <a:solidFill>
                <a:srgbClr val="212529"/>
              </a:solidFill>
              <a:effectLst/>
              <a:latin typeface="-apple-system"/>
            </a:endParaRPr>
          </a:p>
          <a:p>
            <a:r>
              <a:rPr lang="en-US" b="0" i="0" dirty="0">
                <a:solidFill>
                  <a:srgbClr val="212529"/>
                </a:solidFill>
                <a:effectLst/>
                <a:latin typeface="-apple-system"/>
              </a:rPr>
              <a:t>Consequences that are not valued because they are overlooked or challenging to measure can undervalue the benefits of nuclear safety.</a:t>
            </a:r>
          </a:p>
          <a:p>
            <a:endParaRPr lang="en-US" b="0" i="0" dirty="0">
              <a:solidFill>
                <a:srgbClr val="212529"/>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212529"/>
                </a:solidFill>
                <a:effectLst/>
                <a:latin typeface="-apple-system"/>
              </a:rPr>
              <a:t>MACCS </a:t>
            </a:r>
            <a:r>
              <a:rPr lang="en-US" b="0" i="0" dirty="0">
                <a:solidFill>
                  <a:srgbClr val="212529"/>
                </a:solidFill>
                <a:effectLst/>
                <a:latin typeface="-apple-system"/>
              </a:rPr>
              <a:t>does not value or even measure all consequences of a nuclear disaster</a:t>
            </a:r>
            <a:r>
              <a:rPr lang="en-US" b="0" i="0">
                <a:solidFill>
                  <a:srgbClr val="212529"/>
                </a:solidFill>
                <a:effectLst/>
                <a:latin typeface="-apple-system"/>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212529"/>
                </a:solidFill>
                <a:effectLst/>
                <a:latin typeface="-apple-system"/>
              </a:rPr>
              <a:t>It </a:t>
            </a:r>
            <a:r>
              <a:rPr lang="en-US" b="0" i="0" dirty="0">
                <a:solidFill>
                  <a:srgbClr val="212529"/>
                </a:solidFill>
                <a:effectLst/>
                <a:latin typeface="-apple-system"/>
              </a:rPr>
              <a:t>is important for analysts to be diligent in evaluating different public harms and err on the side of inclusion where possible</a:t>
            </a:r>
          </a:p>
          <a:p>
            <a:endParaRPr lang="en-US" b="0" i="0" dirty="0">
              <a:solidFill>
                <a:srgbClr val="212529"/>
              </a:solidFill>
              <a:effectLst/>
              <a:latin typeface="-apple-system"/>
            </a:endParaRPr>
          </a:p>
        </p:txBody>
      </p:sp>
      <p:sp>
        <p:nvSpPr>
          <p:cNvPr id="4" name="Slide Number Placeholder 3"/>
          <p:cNvSpPr>
            <a:spLocks noGrp="1"/>
          </p:cNvSpPr>
          <p:nvPr>
            <p:ph type="sldNum" sz="quarter" idx="5"/>
          </p:nvPr>
        </p:nvSpPr>
        <p:spPr/>
        <p:txBody>
          <a:bodyPr/>
          <a:lstStyle/>
          <a:p>
            <a:fld id="{0C7D932D-95DC-462D-BB12-956DBEE962C1}" type="slidenum">
              <a:rPr lang="en-US" smtClean="0"/>
              <a:t>5</a:t>
            </a:fld>
            <a:endParaRPr lang="en-US"/>
          </a:p>
        </p:txBody>
      </p:sp>
    </p:spTree>
    <p:extLst>
      <p:ext uri="{BB962C8B-B14F-4D97-AF65-F5344CB8AC3E}">
        <p14:creationId xmlns:p14="http://schemas.microsoft.com/office/powerpoint/2010/main" val="1401148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Market impacts here means impacts that can be valued with market data. Market impacts include disruptions to economic activity, but aren’t necessarily economic disruptions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Offsite contamination from a nuclear accident introduces many additional adverse impacts. </a:t>
            </a:r>
          </a:p>
          <a:p>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6</a:t>
            </a:fld>
            <a:endParaRPr lang="en-US"/>
          </a:p>
        </p:txBody>
      </p:sp>
    </p:spTree>
    <p:extLst>
      <p:ext uri="{BB962C8B-B14F-4D97-AF65-F5344CB8AC3E}">
        <p14:creationId xmlns:p14="http://schemas.microsoft.com/office/powerpoint/2010/main" val="2182518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A nuclear accident does not cause direct physical damage to real estate.</a:t>
            </a:r>
            <a:endParaRPr lang="en-US" sz="2800" dirty="0">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endParaRPr lang="en-US" sz="1800" dirty="0">
              <a:effectLst/>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C7D932D-95DC-462D-BB12-956DBEE962C1}" type="slidenum">
              <a:rPr lang="en-US" smtClean="0"/>
              <a:t>7</a:t>
            </a:fld>
            <a:endParaRPr lang="en-US"/>
          </a:p>
        </p:txBody>
      </p:sp>
    </p:spTree>
    <p:extLst>
      <p:ext uri="{BB962C8B-B14F-4D97-AF65-F5344CB8AC3E}">
        <p14:creationId xmlns:p14="http://schemas.microsoft.com/office/powerpoint/2010/main" val="356433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Interdicted areas are those with mandatory habitation restrictions, </a:t>
            </a:r>
          </a:p>
          <a:p>
            <a:pPr marL="0" indent="0">
              <a:buFont typeface="Arial" panose="020B0604020202020204" pitchFamily="34" charset="0"/>
              <a:buNone/>
            </a:pPr>
            <a:r>
              <a:rPr lang="en-US" sz="1800" dirty="0">
                <a:effectLst/>
                <a:latin typeface="Times New Roman" panose="02020603050405020304" pitchFamily="18" charset="0"/>
              </a:rPr>
              <a:t>Unrestricted areas can be lightly contaminated or may have a stigma due to proximity, and therefore people may practice avoidance. </a:t>
            </a:r>
          </a:p>
          <a:p>
            <a:pPr marL="0" indent="0">
              <a:buFont typeface="Arial" panose="020B0604020202020204" pitchFamily="34" charset="0"/>
              <a:buNone/>
            </a:pPr>
            <a:endParaRPr lang="en-US" sz="1800" dirty="0">
              <a:effectLst/>
              <a:latin typeface="Times New Roman" panose="02020603050405020304" pitchFamily="18" charset="0"/>
            </a:endParaRPr>
          </a:p>
          <a:p>
            <a:pPr marL="0" indent="0">
              <a:buFont typeface="Arial" panose="020B0604020202020204" pitchFamily="34" charset="0"/>
              <a:buNone/>
            </a:pPr>
            <a:r>
              <a:rPr lang="en-US" sz="1800" dirty="0">
                <a:effectLst/>
                <a:latin typeface="Times New Roman" panose="02020603050405020304" pitchFamily="18" charset="0"/>
              </a:rPr>
              <a:t>Studies see market losses of real estate in unrestricted areas, but other studies see these values recover. Stark contrast to interdicted areas.</a:t>
            </a:r>
          </a:p>
          <a:p>
            <a:pPr marL="285750" indent="-285750">
              <a:buFont typeface="Arial" panose="020B0604020202020204" pitchFamily="34" charset="0"/>
              <a:buChar char="•"/>
            </a:pPr>
            <a:endParaRPr lang="en-US" sz="1800" dirty="0">
              <a:effectLst/>
              <a:latin typeface="Times New Roman" panose="02020603050405020304" pitchFamily="18" charset="0"/>
            </a:endParaRPr>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Interdicted areas are based on dose levels, but interdiction is typically performed along jurisdictional lines and may consider road access, utility access, and other local characteristics. </a:t>
            </a:r>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Interdicted areas are the most affected, as they are not only likely to be more contaminated, but they are also (at least temporarily) unusable and unmaintained. </a:t>
            </a:r>
          </a:p>
          <a:p>
            <a:pPr marL="285750" indent="-285750">
              <a:buFont typeface="Arial" panose="020B0604020202020204" pitchFamily="34" charset="0"/>
              <a:buChar char="•"/>
            </a:pPr>
            <a:endParaRPr lang="en-US" sz="1800" dirty="0">
              <a:effectLst/>
              <a:latin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Times New Roman" panose="02020603050405020304" pitchFamily="18" charset="0"/>
                <a:ea typeface="Times New Roman" panose="02020603050405020304" pitchFamily="18" charset="0"/>
              </a:rPr>
              <a:t>In MACCS v3.10, property damage is based on how unmaintained structures may depreciate over time. Market conditions after a nuclear accident are not considered. As such, MACCS does not account for property losses outside the interdicted area. In interdicted areas, MACCS does not consider any immediate losses apart from the one-time loss for crops that become contaminated during the nuclear accident.</a:t>
            </a:r>
          </a:p>
          <a:p>
            <a:pPr marL="285750" indent="-285750">
              <a:buFont typeface="Arial" panose="020B0604020202020204" pitchFamily="34" charset="0"/>
              <a:buChar char="•"/>
            </a:pPr>
            <a:endParaRPr lang="en-US" sz="1800" dirty="0">
              <a:effectLst/>
              <a:latin typeface="Times New Roman" panose="02020603050405020304" pitchFamily="18" charset="0"/>
            </a:endParaRPr>
          </a:p>
          <a:p>
            <a:pPr marL="0" indent="0">
              <a:buFont typeface="Arial" panose="020B0604020202020204" pitchFamily="34" charset="0"/>
              <a:buNone/>
            </a:pPr>
            <a:endParaRPr lang="en-US" sz="1800" dirty="0">
              <a:effectLst/>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C7D932D-95DC-462D-BB12-956DBEE962C1}" type="slidenum">
              <a:rPr lang="en-US" smtClean="0"/>
              <a:t>8</a:t>
            </a:fld>
            <a:endParaRPr lang="en-US"/>
          </a:p>
        </p:txBody>
      </p:sp>
    </p:spTree>
    <p:extLst>
      <p:ext uri="{BB962C8B-B14F-4D97-AF65-F5344CB8AC3E}">
        <p14:creationId xmlns:p14="http://schemas.microsoft.com/office/powerpoint/2010/main" val="1415097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Capital in restricted areas is not usable</a:t>
            </a:r>
          </a:p>
          <a:p>
            <a:pPr lvl="1"/>
            <a:r>
              <a:rPr lang="en-US" dirty="0"/>
              <a:t>Areas where customers work, workers live, or suppliers operate are restricted</a:t>
            </a:r>
          </a:p>
          <a:p>
            <a:endParaRPr lang="en-US" dirty="0"/>
          </a:p>
          <a:p>
            <a:r>
              <a:rPr lang="en-US" dirty="0"/>
              <a:t>Standard welfare analysis tends to focus on consumer and producer surplus. </a:t>
            </a:r>
          </a:p>
          <a:p>
            <a:endParaRPr lang="en-US" dirty="0"/>
          </a:p>
          <a:p>
            <a:r>
              <a:rPr lang="en-US" dirty="0"/>
              <a:t>MACCS: Two methods </a:t>
            </a:r>
          </a:p>
          <a:p>
            <a:pPr lvl="0"/>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9</a:t>
            </a:fld>
            <a:endParaRPr lang="en-US"/>
          </a:p>
        </p:txBody>
      </p:sp>
    </p:spTree>
    <p:extLst>
      <p:ext uri="{BB962C8B-B14F-4D97-AF65-F5344CB8AC3E}">
        <p14:creationId xmlns:p14="http://schemas.microsoft.com/office/powerpoint/2010/main" val="2749583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Capital in restricted areas is not usable</a:t>
            </a:r>
          </a:p>
          <a:p>
            <a:pPr lvl="1"/>
            <a:r>
              <a:rPr lang="en-US" dirty="0"/>
              <a:t>Areas where customers work, workers live, or suppliers operate are restricted</a:t>
            </a:r>
          </a:p>
          <a:p>
            <a:endParaRPr lang="en-US" dirty="0"/>
          </a:p>
          <a:p>
            <a:r>
              <a:rPr lang="en-US" dirty="0"/>
              <a:t>Standard welfare analysis tends to focus on consumer and producer surplus. </a:t>
            </a:r>
          </a:p>
          <a:p>
            <a:endParaRPr lang="en-US" dirty="0"/>
          </a:p>
          <a:p>
            <a:r>
              <a:rPr lang="en-US" dirty="0"/>
              <a:t>MACCS: Two methods </a:t>
            </a:r>
          </a:p>
          <a:p>
            <a:pPr lvl="1"/>
            <a:endParaRPr lang="en-US" dirty="0"/>
          </a:p>
        </p:txBody>
      </p:sp>
      <p:sp>
        <p:nvSpPr>
          <p:cNvPr id="4" name="Slide Number Placeholder 3"/>
          <p:cNvSpPr>
            <a:spLocks noGrp="1"/>
          </p:cNvSpPr>
          <p:nvPr>
            <p:ph type="sldNum" sz="quarter" idx="5"/>
          </p:nvPr>
        </p:nvSpPr>
        <p:spPr/>
        <p:txBody>
          <a:bodyPr/>
          <a:lstStyle/>
          <a:p>
            <a:fld id="{0C7D932D-95DC-462D-BB12-956DBEE962C1}" type="slidenum">
              <a:rPr lang="en-US" smtClean="0"/>
              <a:t>10</a:t>
            </a:fld>
            <a:endParaRPr lang="en-US"/>
          </a:p>
        </p:txBody>
      </p:sp>
    </p:spTree>
    <p:extLst>
      <p:ext uri="{BB962C8B-B14F-4D97-AF65-F5344CB8AC3E}">
        <p14:creationId xmlns:p14="http://schemas.microsoft.com/office/powerpoint/2010/main" val="1125871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6579C3-611E-4B32-BA86-265695156E4C}"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95428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E69F6C-1144-467D-BC68-879156D575BA}"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3152613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F55BCD0-DCE9-4C3A-8FBC-5F48965627FA}"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2550081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CE2C7F-1E2D-49CF-87E2-F6DE45A4E167}"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dirty="0"/>
          </a:p>
        </p:txBody>
      </p:sp>
    </p:spTree>
    <p:extLst>
      <p:ext uri="{BB962C8B-B14F-4D97-AF65-F5344CB8AC3E}">
        <p14:creationId xmlns:p14="http://schemas.microsoft.com/office/powerpoint/2010/main" val="3521325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6C8A6C-469A-4529-AF90-32BC9F394E35}" type="datetime1">
              <a:rPr lang="en-US" smtClean="0"/>
              <a:t>9/20/2022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76308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C404B5-235A-42C2-B32E-84733C21FDFE}"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3131131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EABFB7D-4277-4EC7-A678-4DDA608FB2A7}" type="datetime1">
              <a:rPr lang="en-US" smtClean="0"/>
              <a:t>9/20/2022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2174738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11DE15-B301-41F6-835D-716B09F57FCD}" type="datetime1">
              <a:rPr lang="en-US" smtClean="0"/>
              <a:t>9/20/2022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4175631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804128-F466-4461-9D7F-42EB5490F853}" type="datetime1">
              <a:rPr lang="en-US" smtClean="0"/>
              <a:t>9/20/2022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2182898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22B25F-C85B-4B20-97A5-18361587ACD5}"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256117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E33D3C-10F6-46C2-B9D9-A5DEE2772CAF}" type="datetime1">
              <a:rPr lang="en-US" smtClean="0"/>
              <a:t>9/20/2022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a:p>
        </p:txBody>
      </p:sp>
    </p:spTree>
    <p:extLst>
      <p:ext uri="{BB962C8B-B14F-4D97-AF65-F5344CB8AC3E}">
        <p14:creationId xmlns:p14="http://schemas.microsoft.com/office/powerpoint/2010/main" val="2906097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26575" y="61261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2562B-4C80-42E0-83D0-115FDC28E261}" type="datetime1">
              <a:rPr lang="en-US" smtClean="0"/>
              <a:t>9/20/2022</a:t>
            </a:fld>
            <a:endParaRPr lang="en-US"/>
          </a:p>
        </p:txBody>
      </p:sp>
      <p:sp>
        <p:nvSpPr>
          <p:cNvPr id="5" name="Footer Placeholder 4"/>
          <p:cNvSpPr>
            <a:spLocks noGrp="1"/>
          </p:cNvSpPr>
          <p:nvPr>
            <p:ph type="ftr" sz="quarter" idx="3"/>
          </p:nvPr>
        </p:nvSpPr>
        <p:spPr>
          <a:xfrm>
            <a:off x="3124200" y="617378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280219" y="6173787"/>
            <a:ext cx="110029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0B012-4B4C-0D4B-9961-39BAA1B684BE}" type="slidenum">
              <a:rPr lang="en-US" smtClean="0"/>
              <a:pPr/>
              <a:t>‹#›</a:t>
            </a:fld>
            <a:endParaRPr lang="en-US"/>
          </a:p>
        </p:txBody>
      </p:sp>
    </p:spTree>
    <p:extLst>
      <p:ext uri="{BB962C8B-B14F-4D97-AF65-F5344CB8AC3E}">
        <p14:creationId xmlns:p14="http://schemas.microsoft.com/office/powerpoint/2010/main" val="222096597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22693"/>
            <a:ext cx="9143998"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384720" y="-2407841"/>
            <a:ext cx="4374557" cy="9144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55756" y="-2236808"/>
            <a:ext cx="4374128" cy="880235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22690"/>
            <a:ext cx="6406863"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4459073" y="-1032053"/>
            <a:ext cx="3742610"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ctrTitle"/>
          </p:nvPr>
        </p:nvSpPr>
        <p:spPr>
          <a:xfrm>
            <a:off x="986118" y="735106"/>
            <a:ext cx="7540322" cy="2928470"/>
          </a:xfrm>
        </p:spPr>
        <p:txBody>
          <a:bodyPr anchor="b">
            <a:normAutofit/>
          </a:bodyPr>
          <a:lstStyle/>
          <a:p>
            <a:pPr algn="l"/>
            <a:r>
              <a:rPr lang="en-US" sz="4200" dirty="0">
                <a:solidFill>
                  <a:srgbClr val="FFFFFF"/>
                </a:solidFill>
              </a:rPr>
              <a:t>Anticipated Impacts of Nuclear Accidents</a:t>
            </a:r>
          </a:p>
        </p:txBody>
      </p:sp>
      <p:sp>
        <p:nvSpPr>
          <p:cNvPr id="6" name="Subtitle 5">
            <a:extLst>
              <a:ext uri="{FF2B5EF4-FFF2-40B4-BE49-F238E27FC236}">
                <a16:creationId xmlns:a16="http://schemas.microsoft.com/office/drawing/2014/main" id="{4D108E07-7BDC-4222-88AA-81E08B128A4D}"/>
              </a:ext>
            </a:extLst>
          </p:cNvPr>
          <p:cNvSpPr>
            <a:spLocks noGrp="1"/>
          </p:cNvSpPr>
          <p:nvPr>
            <p:ph type="subTitle" idx="1"/>
          </p:nvPr>
        </p:nvSpPr>
        <p:spPr>
          <a:xfrm>
            <a:off x="341641" y="4936066"/>
            <a:ext cx="8580418" cy="1207682"/>
          </a:xfrm>
        </p:spPr>
        <p:txBody>
          <a:bodyPr>
            <a:normAutofit fontScale="92500" lnSpcReduction="20000"/>
          </a:bodyPr>
          <a:lstStyle/>
          <a:p>
            <a:pPr algn="ctr"/>
            <a:r>
              <a:rPr lang="en-US" sz="2800" dirty="0">
                <a:solidFill>
                  <a:schemeClr val="tx1"/>
                </a:solidFill>
              </a:rPr>
              <a:t>A.J. Nosek, PhD</a:t>
            </a:r>
          </a:p>
          <a:p>
            <a:pPr algn="ctr"/>
            <a:r>
              <a:rPr lang="en-US" sz="2800" dirty="0">
                <a:solidFill>
                  <a:schemeClr val="tx1"/>
                </a:solidFill>
              </a:rPr>
              <a:t>2022 International MACCS User Group</a:t>
            </a:r>
          </a:p>
          <a:p>
            <a:pPr algn="ctr"/>
            <a:r>
              <a:rPr lang="en-US" sz="2800" dirty="0">
                <a:solidFill>
                  <a:schemeClr val="tx1"/>
                </a:solidFill>
              </a:rPr>
              <a:t>September 21, 2022</a:t>
            </a:r>
          </a:p>
          <a:p>
            <a:endParaRPr lang="en-US" sz="28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8CCF-A6B0-49A6-AB01-9E4CE9CD9633}"/>
              </a:ext>
            </a:extLst>
          </p:cNvPr>
          <p:cNvSpPr>
            <a:spLocks noGrp="1"/>
          </p:cNvSpPr>
          <p:nvPr>
            <p:ph type="title"/>
          </p:nvPr>
        </p:nvSpPr>
        <p:spPr/>
        <p:txBody>
          <a:bodyPr>
            <a:normAutofit fontScale="90000"/>
          </a:bodyPr>
          <a:lstStyle/>
          <a:p>
            <a:r>
              <a:rPr lang="en-US" dirty="0"/>
              <a:t>Economic Disruptions </a:t>
            </a:r>
            <a:br>
              <a:rPr lang="en-US" dirty="0"/>
            </a:br>
            <a:r>
              <a:rPr lang="en-US" dirty="0"/>
              <a:t>(Market Impact; 2/2)</a:t>
            </a:r>
          </a:p>
        </p:txBody>
      </p:sp>
      <p:sp>
        <p:nvSpPr>
          <p:cNvPr id="21" name="Content Placeholder 2">
            <a:extLst>
              <a:ext uri="{FF2B5EF4-FFF2-40B4-BE49-F238E27FC236}">
                <a16:creationId xmlns:a16="http://schemas.microsoft.com/office/drawing/2014/main" id="{97EB3CA2-D1BE-45FC-AF49-80DCD1573563}"/>
              </a:ext>
            </a:extLst>
          </p:cNvPr>
          <p:cNvSpPr>
            <a:spLocks noGrp="1"/>
          </p:cNvSpPr>
          <p:nvPr>
            <p:ph idx="1"/>
          </p:nvPr>
        </p:nvSpPr>
        <p:spPr>
          <a:xfrm>
            <a:off x="5423918" y="1658312"/>
            <a:ext cx="3403076" cy="464915"/>
          </a:xfrm>
        </p:spPr>
        <p:txBody>
          <a:bodyPr>
            <a:normAutofit/>
          </a:bodyPr>
          <a:lstStyle/>
          <a:p>
            <a:pPr marL="0" indent="0">
              <a:buNone/>
            </a:pPr>
            <a:r>
              <a:rPr lang="en-US" sz="2000" dirty="0"/>
              <a:t>Breakdown of Economic Value</a:t>
            </a:r>
          </a:p>
        </p:txBody>
      </p:sp>
      <p:grpSp>
        <p:nvGrpSpPr>
          <p:cNvPr id="23" name="Group 22">
            <a:extLst>
              <a:ext uri="{FF2B5EF4-FFF2-40B4-BE49-F238E27FC236}">
                <a16:creationId xmlns:a16="http://schemas.microsoft.com/office/drawing/2014/main" id="{C783DF6B-AF7B-4E38-9DA2-A0BB76C6E2DC}"/>
              </a:ext>
            </a:extLst>
          </p:cNvPr>
          <p:cNvGrpSpPr/>
          <p:nvPr/>
        </p:nvGrpSpPr>
        <p:grpSpPr>
          <a:xfrm>
            <a:off x="227055" y="2105155"/>
            <a:ext cx="8599939" cy="3234154"/>
            <a:chOff x="227055" y="2105155"/>
            <a:chExt cx="8599939" cy="3234154"/>
          </a:xfrm>
        </p:grpSpPr>
        <p:sp>
          <p:nvSpPr>
            <p:cNvPr id="13" name="TextBox 12">
              <a:extLst>
                <a:ext uri="{FF2B5EF4-FFF2-40B4-BE49-F238E27FC236}">
                  <a16:creationId xmlns:a16="http://schemas.microsoft.com/office/drawing/2014/main" id="{40562ED8-FFFA-4CEB-9179-76AC8A0541C0}"/>
                </a:ext>
              </a:extLst>
            </p:cNvPr>
            <p:cNvSpPr txBox="1"/>
            <p:nvPr/>
          </p:nvSpPr>
          <p:spPr>
            <a:xfrm>
              <a:off x="7916488" y="5000755"/>
              <a:ext cx="910506" cy="338554"/>
            </a:xfrm>
            <a:prstGeom prst="rect">
              <a:avLst/>
            </a:prstGeom>
            <a:noFill/>
          </p:spPr>
          <p:txBody>
            <a:bodyPr wrap="none" rtlCol="0">
              <a:spAutoFit/>
            </a:bodyPr>
            <a:lstStyle/>
            <a:p>
              <a:r>
                <a:rPr lang="en-US" sz="1600" dirty="0"/>
                <a:t>Quantity</a:t>
              </a:r>
            </a:p>
          </p:txBody>
        </p:sp>
        <p:grpSp>
          <p:nvGrpSpPr>
            <p:cNvPr id="22" name="Group 21">
              <a:extLst>
                <a:ext uri="{FF2B5EF4-FFF2-40B4-BE49-F238E27FC236}">
                  <a16:creationId xmlns:a16="http://schemas.microsoft.com/office/drawing/2014/main" id="{433CDF4A-64C2-4936-BABE-48F840317C73}"/>
                </a:ext>
              </a:extLst>
            </p:cNvPr>
            <p:cNvGrpSpPr/>
            <p:nvPr/>
          </p:nvGrpSpPr>
          <p:grpSpPr>
            <a:xfrm>
              <a:off x="227055" y="2105155"/>
              <a:ext cx="8590687" cy="2895600"/>
              <a:chOff x="227055" y="2105155"/>
              <a:chExt cx="8590687" cy="2895600"/>
            </a:xfrm>
          </p:grpSpPr>
          <p:sp>
            <p:nvSpPr>
              <p:cNvPr id="7" name="Left Brace 6">
                <a:extLst>
                  <a:ext uri="{FF2B5EF4-FFF2-40B4-BE49-F238E27FC236}">
                    <a16:creationId xmlns:a16="http://schemas.microsoft.com/office/drawing/2014/main" id="{202210BA-BF94-4BBE-8FAF-FF57A7C16CBB}"/>
                  </a:ext>
                </a:extLst>
              </p:cNvPr>
              <p:cNvSpPr/>
              <p:nvPr/>
            </p:nvSpPr>
            <p:spPr>
              <a:xfrm>
                <a:off x="3232713" y="3629326"/>
                <a:ext cx="505365" cy="133956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9E47FDE4-CE22-46F1-913F-9771035BC525}"/>
                  </a:ext>
                </a:extLst>
              </p:cNvPr>
              <p:cNvSpPr txBox="1"/>
              <p:nvPr/>
            </p:nvSpPr>
            <p:spPr>
              <a:xfrm>
                <a:off x="2295089" y="3952258"/>
                <a:ext cx="1046375" cy="646331"/>
              </a:xfrm>
              <a:prstGeom prst="rect">
                <a:avLst/>
              </a:prstGeom>
              <a:noFill/>
            </p:spPr>
            <p:txBody>
              <a:bodyPr wrap="square" rtlCol="0">
                <a:spAutoFit/>
              </a:bodyPr>
              <a:lstStyle/>
              <a:p>
                <a:r>
                  <a:rPr lang="en-US" dirty="0"/>
                  <a:t>Business Revenue</a:t>
                </a:r>
              </a:p>
            </p:txBody>
          </p:sp>
          <p:sp>
            <p:nvSpPr>
              <p:cNvPr id="9" name="Left Brace 8">
                <a:extLst>
                  <a:ext uri="{FF2B5EF4-FFF2-40B4-BE49-F238E27FC236}">
                    <a16:creationId xmlns:a16="http://schemas.microsoft.com/office/drawing/2014/main" id="{A0A1CB42-D8DC-4EC2-9FE3-119651616908}"/>
                  </a:ext>
                </a:extLst>
              </p:cNvPr>
              <p:cNvSpPr/>
              <p:nvPr/>
            </p:nvSpPr>
            <p:spPr>
              <a:xfrm>
                <a:off x="1982286" y="2752632"/>
                <a:ext cx="505365" cy="224812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77C40946-534A-4037-980F-646ABDB7323A}"/>
                  </a:ext>
                </a:extLst>
              </p:cNvPr>
              <p:cNvSpPr txBox="1"/>
              <p:nvPr/>
            </p:nvSpPr>
            <p:spPr>
              <a:xfrm>
                <a:off x="227055" y="3130471"/>
                <a:ext cx="1847654" cy="1200329"/>
              </a:xfrm>
              <a:prstGeom prst="rect">
                <a:avLst/>
              </a:prstGeom>
              <a:noFill/>
            </p:spPr>
            <p:txBody>
              <a:bodyPr wrap="square" rtlCol="0">
                <a:spAutoFit/>
              </a:bodyPr>
              <a:lstStyle/>
              <a:p>
                <a:r>
                  <a:rPr lang="en-US" dirty="0"/>
                  <a:t>Economic Value (i.e., the amount that consumers are willing to pay)</a:t>
                </a:r>
              </a:p>
            </p:txBody>
          </p:sp>
          <p:pic>
            <p:nvPicPr>
              <p:cNvPr id="15" name="Picture 14">
                <a:extLst>
                  <a:ext uri="{FF2B5EF4-FFF2-40B4-BE49-F238E27FC236}">
                    <a16:creationId xmlns:a16="http://schemas.microsoft.com/office/drawing/2014/main" id="{883014FA-F44E-4CD6-84E2-76269163E622}"/>
                  </a:ext>
                </a:extLst>
              </p:cNvPr>
              <p:cNvPicPr>
                <a:picLocks noChangeAspect="1"/>
              </p:cNvPicPr>
              <p:nvPr/>
            </p:nvPicPr>
            <p:blipFill>
              <a:blip r:embed="rId3"/>
              <a:stretch>
                <a:fillRect/>
              </a:stretch>
            </p:blipFill>
            <p:spPr>
              <a:xfrm>
                <a:off x="4645792" y="2105155"/>
                <a:ext cx="4171950" cy="2895600"/>
              </a:xfrm>
              <a:prstGeom prst="rect">
                <a:avLst/>
              </a:prstGeom>
            </p:spPr>
          </p:pic>
          <p:sp>
            <p:nvSpPr>
              <p:cNvPr id="16" name="TextBox 15">
                <a:extLst>
                  <a:ext uri="{FF2B5EF4-FFF2-40B4-BE49-F238E27FC236}">
                    <a16:creationId xmlns:a16="http://schemas.microsoft.com/office/drawing/2014/main" id="{4FDA7C6F-AED4-4E6A-8A0F-9AC71DCF9EF4}"/>
                  </a:ext>
                </a:extLst>
              </p:cNvPr>
              <p:cNvSpPr txBox="1"/>
              <p:nvPr/>
            </p:nvSpPr>
            <p:spPr>
              <a:xfrm>
                <a:off x="3999495" y="2752632"/>
                <a:ext cx="1145010" cy="646331"/>
              </a:xfrm>
              <a:prstGeom prst="rect">
                <a:avLst/>
              </a:prstGeom>
              <a:noFill/>
            </p:spPr>
            <p:txBody>
              <a:bodyPr wrap="square" rtlCol="0">
                <a:spAutoFit/>
              </a:bodyPr>
              <a:lstStyle/>
              <a:p>
                <a:r>
                  <a:rPr lang="en-US" dirty="0"/>
                  <a:t>Consumer Surplus</a:t>
                </a:r>
              </a:p>
            </p:txBody>
          </p:sp>
          <p:sp>
            <p:nvSpPr>
              <p:cNvPr id="17" name="TextBox 16">
                <a:extLst>
                  <a:ext uri="{FF2B5EF4-FFF2-40B4-BE49-F238E27FC236}">
                    <a16:creationId xmlns:a16="http://schemas.microsoft.com/office/drawing/2014/main" id="{FC0B3BDC-C9FC-4E92-B0C2-5C90D0C7ACE2}"/>
                  </a:ext>
                </a:extLst>
              </p:cNvPr>
              <p:cNvSpPr txBox="1"/>
              <p:nvPr/>
            </p:nvSpPr>
            <p:spPr>
              <a:xfrm>
                <a:off x="4035488" y="3590923"/>
                <a:ext cx="1145010" cy="646331"/>
              </a:xfrm>
              <a:prstGeom prst="rect">
                <a:avLst/>
              </a:prstGeom>
              <a:noFill/>
            </p:spPr>
            <p:txBody>
              <a:bodyPr wrap="square" rtlCol="0">
                <a:spAutoFit/>
              </a:bodyPr>
              <a:lstStyle/>
              <a:p>
                <a:r>
                  <a:rPr lang="en-US" dirty="0"/>
                  <a:t>Producer Surplus</a:t>
                </a:r>
              </a:p>
            </p:txBody>
          </p:sp>
          <p:sp>
            <p:nvSpPr>
              <p:cNvPr id="18" name="TextBox 17">
                <a:extLst>
                  <a:ext uri="{FF2B5EF4-FFF2-40B4-BE49-F238E27FC236}">
                    <a16:creationId xmlns:a16="http://schemas.microsoft.com/office/drawing/2014/main" id="{B3ADF403-0905-402B-ABC1-CA778340252B}"/>
                  </a:ext>
                </a:extLst>
              </p:cNvPr>
              <p:cNvSpPr txBox="1"/>
              <p:nvPr/>
            </p:nvSpPr>
            <p:spPr>
              <a:xfrm>
                <a:off x="3530480" y="4322559"/>
                <a:ext cx="2045617" cy="646331"/>
              </a:xfrm>
              <a:prstGeom prst="rect">
                <a:avLst/>
              </a:prstGeom>
              <a:noFill/>
            </p:spPr>
            <p:txBody>
              <a:bodyPr wrap="square" rtlCol="0">
                <a:spAutoFit/>
              </a:bodyPr>
              <a:lstStyle/>
              <a:p>
                <a:r>
                  <a:rPr lang="en-US" dirty="0"/>
                  <a:t>Production Costs (i.e., labor, supply)</a:t>
                </a:r>
              </a:p>
            </p:txBody>
          </p:sp>
        </p:grpSp>
      </p:grpSp>
      <p:sp>
        <p:nvSpPr>
          <p:cNvPr id="3" name="Slide Number Placeholder 2">
            <a:extLst>
              <a:ext uri="{FF2B5EF4-FFF2-40B4-BE49-F238E27FC236}">
                <a16:creationId xmlns:a16="http://schemas.microsoft.com/office/drawing/2014/main" id="{A8334808-1619-400C-AC97-4952FA63D047}"/>
              </a:ext>
            </a:extLst>
          </p:cNvPr>
          <p:cNvSpPr>
            <a:spLocks noGrp="1"/>
          </p:cNvSpPr>
          <p:nvPr>
            <p:ph type="sldNum" sz="quarter" idx="12"/>
          </p:nvPr>
        </p:nvSpPr>
        <p:spPr/>
        <p:txBody>
          <a:bodyPr/>
          <a:lstStyle/>
          <a:p>
            <a:fld id="{B980B012-4B4C-0D4B-9961-39BAA1B684BE}" type="slidenum">
              <a:rPr lang="en-US" smtClean="0"/>
              <a:pPr/>
              <a:t>10</a:t>
            </a:fld>
            <a:endParaRPr lang="en-US" dirty="0"/>
          </a:p>
        </p:txBody>
      </p:sp>
    </p:spTree>
    <p:extLst>
      <p:ext uri="{BB962C8B-B14F-4D97-AF65-F5344CB8AC3E}">
        <p14:creationId xmlns:p14="http://schemas.microsoft.com/office/powerpoint/2010/main" val="3631122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Nuclear Plant Damages </a:t>
            </a:r>
            <a:br>
              <a:rPr lang="en-US" dirty="0"/>
            </a:br>
            <a:r>
              <a:rPr lang="en-US" dirty="0"/>
              <a:t>(Market Impact)</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a:xfrm>
            <a:off x="457200" y="1600201"/>
            <a:ext cx="8229600" cy="1941786"/>
          </a:xfrm>
        </p:spPr>
        <p:txBody>
          <a:bodyPr>
            <a:normAutofit fontScale="85000" lnSpcReduction="10000"/>
          </a:bodyPr>
          <a:lstStyle/>
          <a:p>
            <a:r>
              <a:rPr lang="en-US" dirty="0"/>
              <a:t>An accident causes both property damage and economic disruption</a:t>
            </a:r>
          </a:p>
          <a:p>
            <a:pPr lvl="1"/>
            <a:r>
              <a:rPr lang="en-US" dirty="0"/>
              <a:t>Physical damage and contamination may lead to unusable property</a:t>
            </a:r>
          </a:p>
          <a:p>
            <a:pPr lvl="1"/>
            <a:r>
              <a:rPr lang="en-US" dirty="0"/>
              <a:t>While the plant is not operating, there is a replacement energy cost to meet the electricity demand the plant would normally produce. </a:t>
            </a:r>
          </a:p>
          <a:p>
            <a:endParaRPr lang="en-US" dirty="0"/>
          </a:p>
        </p:txBody>
      </p:sp>
      <p:sp>
        <p:nvSpPr>
          <p:cNvPr id="5" name="Slide Number Placeholder 4">
            <a:extLst>
              <a:ext uri="{FF2B5EF4-FFF2-40B4-BE49-F238E27FC236}">
                <a16:creationId xmlns:a16="http://schemas.microsoft.com/office/drawing/2014/main" id="{7C5079D3-8384-4D38-B34A-19DC874AE47B}"/>
              </a:ext>
            </a:extLst>
          </p:cNvPr>
          <p:cNvSpPr>
            <a:spLocks noGrp="1"/>
          </p:cNvSpPr>
          <p:nvPr>
            <p:ph type="sldNum" sz="quarter" idx="12"/>
          </p:nvPr>
        </p:nvSpPr>
        <p:spPr/>
        <p:txBody>
          <a:bodyPr/>
          <a:lstStyle/>
          <a:p>
            <a:fld id="{B980B012-4B4C-0D4B-9961-39BAA1B684BE}" type="slidenum">
              <a:rPr lang="en-US" smtClean="0"/>
              <a:pPr/>
              <a:t>11</a:t>
            </a:fld>
            <a:endParaRPr lang="en-US" dirty="0"/>
          </a:p>
        </p:txBody>
      </p:sp>
      <p:graphicFrame>
        <p:nvGraphicFramePr>
          <p:cNvPr id="7" name="Table 6">
            <a:extLst>
              <a:ext uri="{FF2B5EF4-FFF2-40B4-BE49-F238E27FC236}">
                <a16:creationId xmlns:a16="http://schemas.microsoft.com/office/drawing/2014/main" id="{CDD6966C-257C-38E8-C86C-C57DC2FAB733}"/>
              </a:ext>
            </a:extLst>
          </p:cNvPr>
          <p:cNvGraphicFramePr>
            <a:graphicFrameLocks noGrp="1"/>
          </p:cNvGraphicFramePr>
          <p:nvPr>
            <p:extLst>
              <p:ext uri="{D42A27DB-BD31-4B8C-83A1-F6EECF244321}">
                <p14:modId xmlns:p14="http://schemas.microsoft.com/office/powerpoint/2010/main" val="257151999"/>
              </p:ext>
            </p:extLst>
          </p:nvPr>
        </p:nvGraphicFramePr>
        <p:xfrm>
          <a:off x="714703" y="3429000"/>
          <a:ext cx="7861737" cy="2980918"/>
        </p:xfrm>
        <a:graphic>
          <a:graphicData uri="http://schemas.openxmlformats.org/drawingml/2006/table">
            <a:tbl>
              <a:tblPr/>
              <a:tblGrid>
                <a:gridCol w="2054267">
                  <a:extLst>
                    <a:ext uri="{9D8B030D-6E8A-4147-A177-3AD203B41FA5}">
                      <a16:colId xmlns:a16="http://schemas.microsoft.com/office/drawing/2014/main" val="3886113152"/>
                    </a:ext>
                  </a:extLst>
                </a:gridCol>
                <a:gridCol w="3415241">
                  <a:extLst>
                    <a:ext uri="{9D8B030D-6E8A-4147-A177-3AD203B41FA5}">
                      <a16:colId xmlns:a16="http://schemas.microsoft.com/office/drawing/2014/main" val="1573731298"/>
                    </a:ext>
                  </a:extLst>
                </a:gridCol>
                <a:gridCol w="2392229">
                  <a:extLst>
                    <a:ext uri="{9D8B030D-6E8A-4147-A177-3AD203B41FA5}">
                      <a16:colId xmlns:a16="http://schemas.microsoft.com/office/drawing/2014/main" val="1892149162"/>
                    </a:ext>
                  </a:extLst>
                </a:gridCol>
              </a:tblGrid>
              <a:tr h="603476">
                <a:tc>
                  <a:txBody>
                    <a:bodyPr/>
                    <a:lstStyle/>
                    <a:p>
                      <a:pPr algn="ctr" fontAlgn="b">
                        <a:spcBef>
                          <a:spcPts val="0"/>
                        </a:spcBef>
                        <a:spcAft>
                          <a:spcPts val="0"/>
                        </a:spcAft>
                      </a:pPr>
                      <a:r>
                        <a:rPr lang="en-US" sz="1400" b="1" i="0" u="none" strike="noStrike" dirty="0">
                          <a:solidFill>
                            <a:srgbClr val="FFFFFF"/>
                          </a:solidFill>
                          <a:effectLst/>
                          <a:latin typeface="Arial" panose="020B0604020202020204" pitchFamily="34" charset="0"/>
                        </a:rPr>
                        <a:t>Nature of Accident</a:t>
                      </a:r>
                      <a:endParaRPr lang="en-US" sz="14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b">
                        <a:spcBef>
                          <a:spcPts val="0"/>
                        </a:spcBef>
                        <a:spcAft>
                          <a:spcPts val="0"/>
                        </a:spcAft>
                      </a:pPr>
                      <a:r>
                        <a:rPr lang="en-US" sz="1400" b="1" i="0" u="none" strike="noStrike" dirty="0">
                          <a:solidFill>
                            <a:srgbClr val="FFFFFF"/>
                          </a:solidFill>
                          <a:effectLst/>
                          <a:latin typeface="Arial" panose="020B0604020202020204" pitchFamily="34" charset="0"/>
                        </a:rPr>
                        <a:t>Property Loss</a:t>
                      </a:r>
                      <a:endParaRPr lang="en-US" sz="14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b">
                        <a:spcBef>
                          <a:spcPts val="0"/>
                        </a:spcBef>
                        <a:spcAft>
                          <a:spcPts val="0"/>
                        </a:spcAft>
                      </a:pPr>
                      <a:r>
                        <a:rPr lang="en-US" sz="1400" b="1" i="0" u="none" strike="noStrike" dirty="0">
                          <a:solidFill>
                            <a:srgbClr val="FFFFFF"/>
                          </a:solidFill>
                          <a:effectLst/>
                          <a:latin typeface="Arial" panose="020B0604020202020204" pitchFamily="34" charset="0"/>
                        </a:rPr>
                        <a:t>Economic Disruption</a:t>
                      </a:r>
                      <a:endParaRPr lang="en-US" sz="14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648028585"/>
                  </a:ext>
                </a:extLst>
              </a:tr>
              <a:tr h="856096">
                <a:tc>
                  <a:txBody>
                    <a:bodyPr/>
                    <a:lstStyle/>
                    <a:p>
                      <a:pPr algn="l" fontAlgn="b">
                        <a:spcBef>
                          <a:spcPts val="0"/>
                        </a:spcBef>
                        <a:spcAft>
                          <a:spcPts val="0"/>
                        </a:spcAft>
                      </a:pPr>
                      <a:r>
                        <a:rPr lang="en-US" sz="1600" b="0" i="0" u="none" strike="noStrike" dirty="0">
                          <a:solidFill>
                            <a:srgbClr val="000000"/>
                          </a:solidFill>
                          <a:effectLst/>
                          <a:latin typeface="Arial" panose="020B0604020202020204" pitchFamily="34" charset="0"/>
                        </a:rPr>
                        <a:t>Minor damage </a:t>
                      </a:r>
                      <a:br>
                        <a:rPr lang="en-US" sz="1600" b="0" i="0" u="none" strike="noStrike" dirty="0">
                          <a:solidFill>
                            <a:srgbClr val="000000"/>
                          </a:solidFill>
                          <a:effectLst/>
                          <a:latin typeface="Arial" panose="020B0604020202020204" pitchFamily="34" charset="0"/>
                        </a:rPr>
                      </a:br>
                      <a:r>
                        <a:rPr lang="en-US" sz="1600" b="0" i="0" u="none" strike="noStrike" dirty="0">
                          <a:solidFill>
                            <a:srgbClr val="000000"/>
                          </a:solidFill>
                          <a:effectLst/>
                          <a:latin typeface="Arial" panose="020B0604020202020204" pitchFamily="34" charset="0"/>
                        </a:rPr>
                        <a:t>(i.e., no permanent shutdown)</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Restoration cost</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Replacement energy (short period)</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42550355"/>
                  </a:ext>
                </a:extLst>
              </a:tr>
              <a:tr h="650380">
                <a:tc>
                  <a:txBody>
                    <a:bodyPr/>
                    <a:lstStyle/>
                    <a:p>
                      <a:pPr algn="l" fontAlgn="b">
                        <a:spcBef>
                          <a:spcPts val="0"/>
                        </a:spcBef>
                        <a:spcAft>
                          <a:spcPts val="0"/>
                        </a:spcAft>
                      </a:pPr>
                      <a:r>
                        <a:rPr lang="en-US" sz="1600" b="0" i="0" u="none" strike="noStrike" dirty="0">
                          <a:solidFill>
                            <a:srgbClr val="000000"/>
                          </a:solidFill>
                          <a:effectLst/>
                          <a:latin typeface="Arial" panose="020B0604020202020204" pitchFamily="34" charset="0"/>
                        </a:rPr>
                        <a:t>Permanent shutdown</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Increased decommissioning cost</a:t>
                      </a:r>
                    </a:p>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Decreased salvage value</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Replacement energy (long period)</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7929064"/>
                  </a:ext>
                </a:extLst>
              </a:tr>
              <a:tr h="870966">
                <a:tc>
                  <a:txBody>
                    <a:bodyPr/>
                    <a:lstStyle/>
                    <a:p>
                      <a:pPr algn="l" fontAlgn="b">
                        <a:spcBef>
                          <a:spcPts val="0"/>
                        </a:spcBef>
                        <a:spcAft>
                          <a:spcPts val="0"/>
                        </a:spcAft>
                      </a:pPr>
                      <a:r>
                        <a:rPr lang="en-US" sz="1600" b="0" i="0" u="none" strike="noStrike">
                          <a:solidFill>
                            <a:srgbClr val="000000"/>
                          </a:solidFill>
                          <a:effectLst/>
                          <a:latin typeface="Arial" panose="020B0604020202020204" pitchFamily="34" charset="0"/>
                        </a:rPr>
                        <a:t>Widespread nuclear plant shutdowns</a:t>
                      </a:r>
                      <a:endParaRPr lang="en-US" sz="1600" b="0" i="0" u="none" strike="noStrike">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Increased decommissioning cost</a:t>
                      </a:r>
                    </a:p>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Decreased salvage value</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marL="285750" indent="-285750" algn="l" fontAlgn="b">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Replacement energy for affected nuclear plants</a:t>
                      </a:r>
                      <a:endParaRPr lang="en-US" sz="1600" b="0" i="0" u="none" strike="noStrike" dirty="0">
                        <a:effectLst/>
                        <a:latin typeface="Arial" panose="020B0604020202020204" pitchFamily="34" charset="0"/>
                      </a:endParaRPr>
                    </a:p>
                  </a:txBody>
                  <a:tcPr marL="10132" marR="10132" marT="101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175882816"/>
                  </a:ext>
                </a:extLst>
              </a:tr>
            </a:tbl>
          </a:graphicData>
        </a:graphic>
      </p:graphicFrame>
    </p:spTree>
    <p:extLst>
      <p:ext uri="{BB962C8B-B14F-4D97-AF65-F5344CB8AC3E}">
        <p14:creationId xmlns:p14="http://schemas.microsoft.com/office/powerpoint/2010/main" val="4279301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Expenditures: </a:t>
            </a:r>
            <a:br>
              <a:rPr lang="en-US" dirty="0"/>
            </a:br>
            <a:r>
              <a:rPr lang="en-US" dirty="0"/>
              <a:t>Decontamination-Related Activities (1/2)</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a:bodyPr>
          <a:lstStyle/>
          <a:p>
            <a:r>
              <a:rPr lang="en-US" dirty="0"/>
              <a:t>Widespread Decontamination Campaign</a:t>
            </a:r>
          </a:p>
          <a:p>
            <a:pPr lvl="1"/>
            <a:r>
              <a:rPr lang="en-US" dirty="0"/>
              <a:t>Decontamination</a:t>
            </a:r>
          </a:p>
          <a:p>
            <a:pPr lvl="1"/>
            <a:r>
              <a:rPr lang="en-US" dirty="0"/>
              <a:t>Waste storage</a:t>
            </a:r>
          </a:p>
          <a:p>
            <a:pPr lvl="1"/>
            <a:r>
              <a:rPr lang="en-US" dirty="0"/>
              <a:t>Waste transportation</a:t>
            </a:r>
          </a:p>
          <a:p>
            <a:pPr lvl="1"/>
            <a:r>
              <a:rPr lang="en-US" dirty="0"/>
              <a:t>Waste disposal</a:t>
            </a:r>
          </a:p>
          <a:p>
            <a:pPr lvl="1"/>
            <a:r>
              <a:rPr lang="en-US" dirty="0"/>
              <a:t>Other support activities (e.g., community outreach, the development of plans and guidelines, research and development, worker training and acquisition, contract management and work verification)</a:t>
            </a:r>
          </a:p>
        </p:txBody>
      </p:sp>
      <p:sp>
        <p:nvSpPr>
          <p:cNvPr id="5" name="Slide Number Placeholder 4">
            <a:extLst>
              <a:ext uri="{FF2B5EF4-FFF2-40B4-BE49-F238E27FC236}">
                <a16:creationId xmlns:a16="http://schemas.microsoft.com/office/drawing/2014/main" id="{B17EBAFC-90DE-433E-A9C4-A3C0E94E5E71}"/>
              </a:ext>
            </a:extLst>
          </p:cNvPr>
          <p:cNvSpPr>
            <a:spLocks noGrp="1"/>
          </p:cNvSpPr>
          <p:nvPr>
            <p:ph type="sldNum" sz="quarter" idx="12"/>
          </p:nvPr>
        </p:nvSpPr>
        <p:spPr/>
        <p:txBody>
          <a:bodyPr/>
          <a:lstStyle/>
          <a:p>
            <a:fld id="{B980B012-4B4C-0D4B-9961-39BAA1B684BE}" type="slidenum">
              <a:rPr lang="en-US" smtClean="0"/>
              <a:pPr/>
              <a:t>12</a:t>
            </a:fld>
            <a:endParaRPr lang="en-US" dirty="0"/>
          </a:p>
        </p:txBody>
      </p:sp>
    </p:spTree>
    <p:extLst>
      <p:ext uri="{BB962C8B-B14F-4D97-AF65-F5344CB8AC3E}">
        <p14:creationId xmlns:p14="http://schemas.microsoft.com/office/powerpoint/2010/main" val="992513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Expenditures: </a:t>
            </a:r>
            <a:br>
              <a:rPr lang="en-US" dirty="0"/>
            </a:br>
            <a:r>
              <a:rPr lang="en-US" dirty="0"/>
              <a:t>Decontamination-Related Activities (2/2)</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a:xfrm>
            <a:off x="457200" y="1600200"/>
            <a:ext cx="8229600" cy="4376057"/>
          </a:xfrm>
        </p:spPr>
        <p:txBody>
          <a:bodyPr>
            <a:normAutofit fontScale="92500" lnSpcReduction="10000"/>
          </a:bodyPr>
          <a:lstStyle/>
          <a:p>
            <a:r>
              <a:rPr lang="en-US" dirty="0"/>
              <a:t>In addition to decontamination waste, other sources of contaminated waste include: </a:t>
            </a:r>
          </a:p>
          <a:p>
            <a:pPr lvl="1"/>
            <a:r>
              <a:rPr lang="en-US" dirty="0"/>
              <a:t>Trash collection, agricultural, sewage / wastewater, deteriorating buildings, household belongings, disaster debris</a:t>
            </a:r>
          </a:p>
          <a:p>
            <a:r>
              <a:rPr lang="en-US" dirty="0"/>
              <a:t>Uncertain policies and level of preparedness will affect timeliness and costs</a:t>
            </a:r>
          </a:p>
          <a:p>
            <a:pPr lvl="1"/>
            <a:r>
              <a:rPr lang="en-US" dirty="0"/>
              <a:t>Extent of decontamination</a:t>
            </a:r>
          </a:p>
          <a:p>
            <a:pPr lvl="1"/>
            <a:r>
              <a:rPr lang="en-US" dirty="0"/>
              <a:t>Acceptable cleanup level</a:t>
            </a:r>
          </a:p>
          <a:p>
            <a:pPr lvl="1"/>
            <a:r>
              <a:rPr lang="en-US" dirty="0"/>
              <a:t>Necessity of interim storage</a:t>
            </a:r>
          </a:p>
          <a:p>
            <a:pPr lvl="1"/>
            <a:r>
              <a:rPr lang="en-US" dirty="0"/>
              <a:t>Final waste disposal site</a:t>
            </a:r>
          </a:p>
          <a:p>
            <a:pPr lvl="1"/>
            <a:r>
              <a:rPr lang="en-US" dirty="0"/>
              <a:t>Decontamination pilot program</a:t>
            </a:r>
          </a:p>
          <a:p>
            <a:pPr lvl="1"/>
            <a:endParaRPr lang="en-US" dirty="0"/>
          </a:p>
        </p:txBody>
      </p:sp>
      <p:sp>
        <p:nvSpPr>
          <p:cNvPr id="5" name="Slide Number Placeholder 4">
            <a:extLst>
              <a:ext uri="{FF2B5EF4-FFF2-40B4-BE49-F238E27FC236}">
                <a16:creationId xmlns:a16="http://schemas.microsoft.com/office/drawing/2014/main" id="{AE362ECD-2B60-4A47-97CC-B338DE67E8FC}"/>
              </a:ext>
            </a:extLst>
          </p:cNvPr>
          <p:cNvSpPr>
            <a:spLocks noGrp="1"/>
          </p:cNvSpPr>
          <p:nvPr>
            <p:ph type="sldNum" sz="quarter" idx="12"/>
          </p:nvPr>
        </p:nvSpPr>
        <p:spPr/>
        <p:txBody>
          <a:bodyPr/>
          <a:lstStyle/>
          <a:p>
            <a:fld id="{B980B012-4B4C-0D4B-9961-39BAA1B684BE}" type="slidenum">
              <a:rPr lang="en-US" smtClean="0"/>
              <a:pPr/>
              <a:t>13</a:t>
            </a:fld>
            <a:endParaRPr lang="en-US" dirty="0"/>
          </a:p>
        </p:txBody>
      </p:sp>
    </p:spTree>
    <p:extLst>
      <p:ext uri="{BB962C8B-B14F-4D97-AF65-F5344CB8AC3E}">
        <p14:creationId xmlns:p14="http://schemas.microsoft.com/office/powerpoint/2010/main" val="3921523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Expenditures: </a:t>
            </a:r>
            <a:br>
              <a:rPr lang="en-US" dirty="0"/>
            </a:br>
            <a:r>
              <a:rPr lang="en-US" dirty="0"/>
              <a:t>Relocation Expenses</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fontScale="85000" lnSpcReduction="20000"/>
          </a:bodyPr>
          <a:lstStyle/>
          <a:p>
            <a:r>
              <a:rPr lang="en-US" sz="2800" dirty="0">
                <a:effectLst/>
                <a:ea typeface="Times New Roman" panose="02020603050405020304" pitchFamily="18" charset="0"/>
              </a:rPr>
              <a:t>Displaced individuals</a:t>
            </a:r>
          </a:p>
          <a:p>
            <a:pPr lvl="1"/>
            <a:r>
              <a:rPr lang="en-US" dirty="0">
                <a:ea typeface="Times New Roman" panose="02020603050405020304" pitchFamily="18" charset="0"/>
              </a:rPr>
              <a:t>Food</a:t>
            </a:r>
          </a:p>
          <a:p>
            <a:pPr lvl="1"/>
            <a:r>
              <a:rPr lang="en-US" dirty="0">
                <a:ea typeface="Times New Roman" panose="02020603050405020304" pitchFamily="18" charset="0"/>
              </a:rPr>
              <a:t>Transportation</a:t>
            </a:r>
          </a:p>
          <a:p>
            <a:pPr lvl="1"/>
            <a:r>
              <a:rPr lang="en-US" dirty="0">
                <a:ea typeface="Times New Roman" panose="02020603050405020304" pitchFamily="18" charset="0"/>
              </a:rPr>
              <a:t>Temporary housing</a:t>
            </a:r>
          </a:p>
          <a:p>
            <a:pPr lvl="1"/>
            <a:r>
              <a:rPr lang="en-US" dirty="0">
                <a:ea typeface="Times New Roman" panose="02020603050405020304" pitchFamily="18" charset="0"/>
              </a:rPr>
              <a:t>Moving costs</a:t>
            </a:r>
          </a:p>
          <a:p>
            <a:pPr lvl="1"/>
            <a:r>
              <a:rPr lang="en-US" dirty="0">
                <a:ea typeface="Times New Roman" panose="02020603050405020304" pitchFamily="18" charset="0"/>
              </a:rPr>
              <a:t>Household goods </a:t>
            </a:r>
          </a:p>
          <a:p>
            <a:pPr lvl="1"/>
            <a:r>
              <a:rPr lang="en-US" dirty="0">
                <a:ea typeface="Times New Roman" panose="02020603050405020304" pitchFamily="18" charset="0"/>
              </a:rPr>
              <a:t>Comparable replacement dwelling</a:t>
            </a:r>
          </a:p>
          <a:p>
            <a:pPr lvl="1"/>
            <a:r>
              <a:rPr lang="en-US" dirty="0">
                <a:ea typeface="Times New Roman" panose="02020603050405020304" pitchFamily="18" charset="0"/>
              </a:rPr>
              <a:t>Ancillary housing costs (e.g., closing costs, mortgage interest, rental / down payment assistance)</a:t>
            </a:r>
            <a:endParaRPr lang="en-US" dirty="0">
              <a:effectLst/>
              <a:ea typeface="Times New Roman" panose="02020603050405020304" pitchFamily="18" charset="0"/>
            </a:endParaRPr>
          </a:p>
          <a:p>
            <a:r>
              <a:rPr lang="en-US" dirty="0"/>
              <a:t>Displaced businesses</a:t>
            </a:r>
          </a:p>
          <a:p>
            <a:pPr lvl="1"/>
            <a:r>
              <a:rPr lang="en-US" sz="2400" dirty="0">
                <a:effectLst/>
                <a:ea typeface="Times New Roman" panose="02020603050405020304" pitchFamily="18" charset="0"/>
              </a:rPr>
              <a:t>Operating expenses during a transitional period</a:t>
            </a:r>
          </a:p>
          <a:p>
            <a:pPr lvl="1"/>
            <a:r>
              <a:rPr lang="en-US" sz="2400" dirty="0">
                <a:effectLst/>
                <a:ea typeface="Times New Roman" panose="02020603050405020304" pitchFamily="18" charset="0"/>
              </a:rPr>
              <a:t>Temporary place of business</a:t>
            </a:r>
          </a:p>
          <a:p>
            <a:pPr lvl="1"/>
            <a:r>
              <a:rPr lang="en-US" sz="2400" dirty="0">
                <a:effectLst/>
                <a:ea typeface="Times New Roman" panose="02020603050405020304" pitchFamily="18" charset="0"/>
              </a:rPr>
              <a:t>Employee training</a:t>
            </a:r>
          </a:p>
          <a:p>
            <a:pPr lvl="1"/>
            <a:r>
              <a:rPr lang="en-US" sz="2400" dirty="0">
                <a:effectLst/>
                <a:ea typeface="Times New Roman" panose="02020603050405020304" pitchFamily="18" charset="0"/>
              </a:rPr>
              <a:t>Office supplies</a:t>
            </a:r>
          </a:p>
        </p:txBody>
      </p:sp>
      <p:sp>
        <p:nvSpPr>
          <p:cNvPr id="5" name="Slide Number Placeholder 4">
            <a:extLst>
              <a:ext uri="{FF2B5EF4-FFF2-40B4-BE49-F238E27FC236}">
                <a16:creationId xmlns:a16="http://schemas.microsoft.com/office/drawing/2014/main" id="{C464CEDA-EFAB-4601-A378-207AC43D75C9}"/>
              </a:ext>
            </a:extLst>
          </p:cNvPr>
          <p:cNvSpPr>
            <a:spLocks noGrp="1"/>
          </p:cNvSpPr>
          <p:nvPr>
            <p:ph type="sldNum" sz="quarter" idx="12"/>
          </p:nvPr>
        </p:nvSpPr>
        <p:spPr/>
        <p:txBody>
          <a:bodyPr/>
          <a:lstStyle/>
          <a:p>
            <a:fld id="{B980B012-4B4C-0D4B-9961-39BAA1B684BE}" type="slidenum">
              <a:rPr lang="en-US" smtClean="0"/>
              <a:pPr/>
              <a:t>14</a:t>
            </a:fld>
            <a:endParaRPr lang="en-US" dirty="0"/>
          </a:p>
        </p:txBody>
      </p:sp>
    </p:spTree>
    <p:extLst>
      <p:ext uri="{BB962C8B-B14F-4D97-AF65-F5344CB8AC3E}">
        <p14:creationId xmlns:p14="http://schemas.microsoft.com/office/powerpoint/2010/main" val="3270586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Expenditures: </a:t>
            </a:r>
            <a:br>
              <a:rPr lang="en-US" dirty="0"/>
            </a:br>
            <a:r>
              <a:rPr lang="en-US" dirty="0"/>
              <a:t>Medical Costs</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a:bodyPr>
          <a:lstStyle/>
          <a:p>
            <a:r>
              <a:rPr lang="en-US" dirty="0"/>
              <a:t>Medical care for the sick and elderly</a:t>
            </a:r>
          </a:p>
          <a:p>
            <a:pPr lvl="1"/>
            <a:r>
              <a:rPr lang="en-US" dirty="0"/>
              <a:t>Short-term care during evacuation and at shelters. </a:t>
            </a:r>
          </a:p>
          <a:p>
            <a:pPr lvl="1"/>
            <a:r>
              <a:rPr lang="en-US" dirty="0"/>
              <a:t>Long-term living assistance for those separated from their support networks due to the evacuation.</a:t>
            </a:r>
          </a:p>
          <a:p>
            <a:r>
              <a:rPr lang="en-US" dirty="0"/>
              <a:t>Medical care for general population</a:t>
            </a:r>
          </a:p>
          <a:p>
            <a:pPr lvl="1"/>
            <a:r>
              <a:rPr lang="en-US" dirty="0"/>
              <a:t>Care for displaced individuals with degraded physical or mental conditions. </a:t>
            </a:r>
          </a:p>
          <a:p>
            <a:pPr lvl="1"/>
            <a:r>
              <a:rPr lang="en-US" dirty="0"/>
              <a:t>Periodic medical screenings for radiation-induced health effects, and care and treatment should they arise.</a:t>
            </a:r>
          </a:p>
          <a:p>
            <a:endParaRPr lang="en-US" dirty="0"/>
          </a:p>
        </p:txBody>
      </p:sp>
      <p:sp>
        <p:nvSpPr>
          <p:cNvPr id="5" name="Slide Number Placeholder 4">
            <a:extLst>
              <a:ext uri="{FF2B5EF4-FFF2-40B4-BE49-F238E27FC236}">
                <a16:creationId xmlns:a16="http://schemas.microsoft.com/office/drawing/2014/main" id="{7916F069-04A1-4042-86B6-6CE0FC402806}"/>
              </a:ext>
            </a:extLst>
          </p:cNvPr>
          <p:cNvSpPr>
            <a:spLocks noGrp="1"/>
          </p:cNvSpPr>
          <p:nvPr>
            <p:ph type="sldNum" sz="quarter" idx="12"/>
          </p:nvPr>
        </p:nvSpPr>
        <p:spPr/>
        <p:txBody>
          <a:bodyPr/>
          <a:lstStyle/>
          <a:p>
            <a:fld id="{B980B012-4B4C-0D4B-9961-39BAA1B684BE}" type="slidenum">
              <a:rPr lang="en-US" smtClean="0"/>
              <a:pPr/>
              <a:t>15</a:t>
            </a:fld>
            <a:endParaRPr lang="en-US" dirty="0"/>
          </a:p>
        </p:txBody>
      </p:sp>
    </p:spTree>
    <p:extLst>
      <p:ext uri="{BB962C8B-B14F-4D97-AF65-F5344CB8AC3E}">
        <p14:creationId xmlns:p14="http://schemas.microsoft.com/office/powerpoint/2010/main" val="1535531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a:bodyPr>
          <a:lstStyle/>
          <a:p>
            <a:r>
              <a:rPr lang="en-US" dirty="0"/>
              <a:t>Other Expenditures</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a:bodyPr>
          <a:lstStyle/>
          <a:p>
            <a:r>
              <a:rPr lang="en-US" dirty="0"/>
              <a:t>Emergency Response Activities</a:t>
            </a:r>
          </a:p>
          <a:p>
            <a:pPr lvl="1"/>
            <a:r>
              <a:rPr lang="en-US" dirty="0"/>
              <a:t>Unified command and other field offices </a:t>
            </a:r>
          </a:p>
          <a:p>
            <a:pPr lvl="1"/>
            <a:r>
              <a:rPr lang="en-US" dirty="0"/>
              <a:t>Emergency operations centers (Federal, state, and local)</a:t>
            </a:r>
          </a:p>
          <a:p>
            <a:pPr lvl="1"/>
            <a:r>
              <a:rPr lang="en-US" dirty="0"/>
              <a:t>Offsite response organizations</a:t>
            </a:r>
          </a:p>
          <a:p>
            <a:r>
              <a:rPr lang="en-US" dirty="0"/>
              <a:t>Compensation and Litigation System</a:t>
            </a:r>
          </a:p>
          <a:p>
            <a:pPr lvl="1"/>
            <a:r>
              <a:rPr lang="en-US" dirty="0"/>
              <a:t>Court and attorney fees</a:t>
            </a:r>
          </a:p>
          <a:p>
            <a:pPr lvl="1"/>
            <a:r>
              <a:rPr lang="en-US" dirty="0"/>
              <a:t>Administration of claims</a:t>
            </a:r>
          </a:p>
          <a:p>
            <a:endParaRPr lang="en-US" dirty="0"/>
          </a:p>
        </p:txBody>
      </p:sp>
      <p:sp>
        <p:nvSpPr>
          <p:cNvPr id="5" name="Slide Number Placeholder 4">
            <a:extLst>
              <a:ext uri="{FF2B5EF4-FFF2-40B4-BE49-F238E27FC236}">
                <a16:creationId xmlns:a16="http://schemas.microsoft.com/office/drawing/2014/main" id="{4DB28CDB-8C59-48A5-AEC3-3B59FA5D157D}"/>
              </a:ext>
            </a:extLst>
          </p:cNvPr>
          <p:cNvSpPr>
            <a:spLocks noGrp="1"/>
          </p:cNvSpPr>
          <p:nvPr>
            <p:ph type="sldNum" sz="quarter" idx="12"/>
          </p:nvPr>
        </p:nvSpPr>
        <p:spPr/>
        <p:txBody>
          <a:bodyPr/>
          <a:lstStyle/>
          <a:p>
            <a:fld id="{B980B012-4B4C-0D4B-9961-39BAA1B684BE}" type="slidenum">
              <a:rPr lang="en-US" smtClean="0"/>
              <a:pPr/>
              <a:t>16</a:t>
            </a:fld>
            <a:endParaRPr lang="en-US" dirty="0"/>
          </a:p>
        </p:txBody>
      </p:sp>
    </p:spTree>
    <p:extLst>
      <p:ext uri="{BB962C8B-B14F-4D97-AF65-F5344CB8AC3E}">
        <p14:creationId xmlns:p14="http://schemas.microsoft.com/office/powerpoint/2010/main" val="3331076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Environmental Damage </a:t>
            </a:r>
            <a:br>
              <a:rPr lang="en-US" dirty="0"/>
            </a:br>
            <a:r>
              <a:rPr lang="en-US" dirty="0"/>
              <a:t>(Non-Market Impact)</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fontScale="85000" lnSpcReduction="10000"/>
          </a:bodyPr>
          <a:lstStyle/>
          <a:p>
            <a:r>
              <a:rPr lang="en-US" dirty="0"/>
              <a:t>Short-term radiation effects</a:t>
            </a:r>
          </a:p>
          <a:p>
            <a:pPr lvl="1"/>
            <a:r>
              <a:rPr lang="en-US" dirty="0"/>
              <a:t>High doses can kill plants and animals (e.g., Chernobyl’s “red forest”).</a:t>
            </a:r>
          </a:p>
          <a:p>
            <a:r>
              <a:rPr lang="en-US" dirty="0"/>
              <a:t>Long-term radiation effects</a:t>
            </a:r>
          </a:p>
          <a:p>
            <a:pPr lvl="1"/>
            <a:r>
              <a:rPr lang="en-US" dirty="0"/>
              <a:t>Studies observe negative effects on abundance, distribution, and life history of certain plants and animals (e.g., insects, birds).</a:t>
            </a:r>
          </a:p>
          <a:p>
            <a:pPr lvl="1"/>
            <a:r>
              <a:rPr lang="en-US" dirty="0"/>
              <a:t>Mammals have flourished in exclusion areas without humans.</a:t>
            </a:r>
          </a:p>
          <a:p>
            <a:r>
              <a:rPr lang="en-US" dirty="0"/>
              <a:t>Physical damage</a:t>
            </a:r>
          </a:p>
          <a:p>
            <a:pPr lvl="1"/>
            <a:r>
              <a:rPr lang="en-US" dirty="0"/>
              <a:t>No direct physical destruction of environment.</a:t>
            </a:r>
          </a:p>
          <a:p>
            <a:pPr lvl="1"/>
            <a:r>
              <a:rPr lang="en-US" dirty="0"/>
              <a:t>Heavy decontamination (e.g., stripping topsoil, felling trees) is harmful in areas it is used. </a:t>
            </a:r>
          </a:p>
          <a:p>
            <a:pPr lvl="1"/>
            <a:r>
              <a:rPr lang="en-US" dirty="0"/>
              <a:t>Light decontamination (e.g., grass cutting, washing, sweeping) is more widely used and has minimal impact.</a:t>
            </a:r>
          </a:p>
        </p:txBody>
      </p:sp>
      <p:sp>
        <p:nvSpPr>
          <p:cNvPr id="5" name="Slide Number Placeholder 4">
            <a:extLst>
              <a:ext uri="{FF2B5EF4-FFF2-40B4-BE49-F238E27FC236}">
                <a16:creationId xmlns:a16="http://schemas.microsoft.com/office/drawing/2014/main" id="{7B42D538-35D2-4D40-95D3-659095F26087}"/>
              </a:ext>
            </a:extLst>
          </p:cNvPr>
          <p:cNvSpPr>
            <a:spLocks noGrp="1"/>
          </p:cNvSpPr>
          <p:nvPr>
            <p:ph type="sldNum" sz="quarter" idx="12"/>
          </p:nvPr>
        </p:nvSpPr>
        <p:spPr/>
        <p:txBody>
          <a:bodyPr/>
          <a:lstStyle/>
          <a:p>
            <a:fld id="{B980B012-4B4C-0D4B-9961-39BAA1B684BE}" type="slidenum">
              <a:rPr lang="en-US" smtClean="0"/>
              <a:pPr/>
              <a:t>17</a:t>
            </a:fld>
            <a:endParaRPr lang="en-US" dirty="0"/>
          </a:p>
        </p:txBody>
      </p:sp>
    </p:spTree>
    <p:extLst>
      <p:ext uri="{BB962C8B-B14F-4D97-AF65-F5344CB8AC3E}">
        <p14:creationId xmlns:p14="http://schemas.microsoft.com/office/powerpoint/2010/main" val="2639247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Burden of Societal Disruptions </a:t>
            </a:r>
            <a:br>
              <a:rPr lang="en-US" dirty="0"/>
            </a:br>
            <a:r>
              <a:rPr lang="en-US" dirty="0"/>
              <a:t>(Non-Market Impact)</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fontScale="92500" lnSpcReduction="20000"/>
          </a:bodyPr>
          <a:lstStyle/>
          <a:p>
            <a:r>
              <a:rPr lang="en-US" dirty="0"/>
              <a:t>Displacement of large populations creates significant personal and social disruptions</a:t>
            </a:r>
          </a:p>
          <a:p>
            <a:r>
              <a:rPr lang="en-US" dirty="0"/>
              <a:t>Types of impacts:</a:t>
            </a:r>
          </a:p>
          <a:p>
            <a:pPr lvl="1"/>
            <a:r>
              <a:rPr lang="en-US" dirty="0"/>
              <a:t>Psychological distress (increased post-traumatic stress disorder and other disorders)</a:t>
            </a:r>
          </a:p>
          <a:p>
            <a:pPr lvl="1"/>
            <a:r>
              <a:rPr lang="en-US" dirty="0"/>
              <a:t>Behavior and lifestyle changes (increased sleep issues, diabetes, dyslipidemia, overweight, and substance abuse) </a:t>
            </a:r>
          </a:p>
          <a:p>
            <a:pPr lvl="1"/>
            <a:r>
              <a:rPr lang="en-US" dirty="0"/>
              <a:t>Loss of livelihood (loss of homes, jobs, lifestyle) </a:t>
            </a:r>
          </a:p>
          <a:p>
            <a:pPr lvl="1"/>
            <a:r>
              <a:rPr lang="en-US" dirty="0"/>
              <a:t>Dysfunction in families and communities (conflicts regarding risk perception, compensation, and stigma)</a:t>
            </a:r>
          </a:p>
          <a:p>
            <a:pPr lvl="1"/>
            <a:r>
              <a:rPr lang="en-US" dirty="0"/>
              <a:t>Diminished standard of living (worse living conditions, severe health care issues, and social isolation have been major causes of death among elderly)</a:t>
            </a:r>
          </a:p>
        </p:txBody>
      </p:sp>
      <p:sp>
        <p:nvSpPr>
          <p:cNvPr id="5" name="Slide Number Placeholder 4">
            <a:extLst>
              <a:ext uri="{FF2B5EF4-FFF2-40B4-BE49-F238E27FC236}">
                <a16:creationId xmlns:a16="http://schemas.microsoft.com/office/drawing/2014/main" id="{72A7B01D-2910-4142-A92D-1FC2B2DF32C2}"/>
              </a:ext>
            </a:extLst>
          </p:cNvPr>
          <p:cNvSpPr>
            <a:spLocks noGrp="1"/>
          </p:cNvSpPr>
          <p:nvPr>
            <p:ph type="sldNum" sz="quarter" idx="12"/>
          </p:nvPr>
        </p:nvSpPr>
        <p:spPr/>
        <p:txBody>
          <a:bodyPr/>
          <a:lstStyle/>
          <a:p>
            <a:fld id="{B980B012-4B4C-0D4B-9961-39BAA1B684BE}" type="slidenum">
              <a:rPr lang="en-US" smtClean="0"/>
              <a:pPr/>
              <a:t>18</a:t>
            </a:fld>
            <a:endParaRPr lang="en-US" dirty="0"/>
          </a:p>
        </p:txBody>
      </p:sp>
    </p:spTree>
    <p:extLst>
      <p:ext uri="{BB962C8B-B14F-4D97-AF65-F5344CB8AC3E}">
        <p14:creationId xmlns:p14="http://schemas.microsoft.com/office/powerpoint/2010/main" val="2607014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Health Effects </a:t>
            </a:r>
            <a:br>
              <a:rPr lang="en-US" dirty="0"/>
            </a:br>
            <a:r>
              <a:rPr lang="en-US" dirty="0"/>
              <a:t>(Non-Market Impact)</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lstStyle/>
          <a:p>
            <a:r>
              <a:rPr lang="en-US" dirty="0"/>
              <a:t>Disaster-related health effects</a:t>
            </a:r>
          </a:p>
          <a:p>
            <a:r>
              <a:rPr lang="en-US" dirty="0"/>
              <a:t>Radiation-induced health effects</a:t>
            </a:r>
          </a:p>
          <a:p>
            <a:pPr lvl="1"/>
            <a:r>
              <a:rPr lang="en-US" dirty="0"/>
              <a:t>Stochastic effects (e.g., cancer)</a:t>
            </a:r>
          </a:p>
          <a:p>
            <a:pPr lvl="1"/>
            <a:r>
              <a:rPr lang="en-US" dirty="0"/>
              <a:t>Deterministic effects (e.g., radiation sickness)</a:t>
            </a:r>
          </a:p>
        </p:txBody>
      </p:sp>
      <p:sp>
        <p:nvSpPr>
          <p:cNvPr id="5" name="Slide Number Placeholder 4">
            <a:extLst>
              <a:ext uri="{FF2B5EF4-FFF2-40B4-BE49-F238E27FC236}">
                <a16:creationId xmlns:a16="http://schemas.microsoft.com/office/drawing/2014/main" id="{4CBF732C-160C-4EB8-8308-9BDCEF8F1A18}"/>
              </a:ext>
            </a:extLst>
          </p:cNvPr>
          <p:cNvSpPr>
            <a:spLocks noGrp="1"/>
          </p:cNvSpPr>
          <p:nvPr>
            <p:ph type="sldNum" sz="quarter" idx="12"/>
          </p:nvPr>
        </p:nvSpPr>
        <p:spPr/>
        <p:txBody>
          <a:bodyPr/>
          <a:lstStyle/>
          <a:p>
            <a:fld id="{B980B012-4B4C-0D4B-9961-39BAA1B684BE}" type="slidenum">
              <a:rPr lang="en-US" smtClean="0"/>
              <a:pPr/>
              <a:t>19</a:t>
            </a:fld>
            <a:endParaRPr lang="en-US" dirty="0"/>
          </a:p>
        </p:txBody>
      </p:sp>
    </p:spTree>
    <p:extLst>
      <p:ext uri="{BB962C8B-B14F-4D97-AF65-F5344CB8AC3E}">
        <p14:creationId xmlns:p14="http://schemas.microsoft.com/office/powerpoint/2010/main" val="2757323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1F8E-1E87-418E-A718-9D7EF8F6F5B6}"/>
              </a:ext>
            </a:extLst>
          </p:cNvPr>
          <p:cNvSpPr>
            <a:spLocks noGrp="1"/>
          </p:cNvSpPr>
          <p:nvPr>
            <p:ph type="title"/>
          </p:nvPr>
        </p:nvSpPr>
        <p:spPr/>
        <p:txBody>
          <a:bodyPr/>
          <a:lstStyle/>
          <a:p>
            <a:r>
              <a:rPr lang="en-US" dirty="0"/>
              <a:t>Disclaimer</a:t>
            </a:r>
          </a:p>
        </p:txBody>
      </p:sp>
      <p:sp>
        <p:nvSpPr>
          <p:cNvPr id="3" name="Content Placeholder 2">
            <a:extLst>
              <a:ext uri="{FF2B5EF4-FFF2-40B4-BE49-F238E27FC236}">
                <a16:creationId xmlns:a16="http://schemas.microsoft.com/office/drawing/2014/main" id="{0DE450A1-4E41-4D4D-B795-47E0E3805A60}"/>
              </a:ext>
            </a:extLst>
          </p:cNvPr>
          <p:cNvSpPr>
            <a:spLocks noGrp="1"/>
          </p:cNvSpPr>
          <p:nvPr>
            <p:ph idx="1"/>
          </p:nvPr>
        </p:nvSpPr>
        <p:spPr>
          <a:xfrm>
            <a:off x="457200" y="1458920"/>
            <a:ext cx="8340571" cy="4525963"/>
          </a:xfrm>
        </p:spPr>
        <p:txBody>
          <a:bodyPr>
            <a:normAutofit/>
          </a:bodyPr>
          <a:lstStyle/>
          <a:p>
            <a:pPr marL="0" indent="0" algn="ctr">
              <a:buNone/>
            </a:pPr>
            <a:endParaRPr lang="en-US" dirty="0">
              <a:effectLst/>
              <a:ea typeface="Times New Roman" panose="02020603050405020304" pitchFamily="18" charset="0"/>
            </a:endParaRPr>
          </a:p>
          <a:p>
            <a:pPr marL="0" indent="0" algn="ctr">
              <a:buNone/>
            </a:pPr>
            <a:r>
              <a:rPr lang="en-US" dirty="0">
                <a:effectLst/>
                <a:ea typeface="Times New Roman" panose="02020603050405020304" pitchFamily="18" charset="0"/>
              </a:rPr>
              <a:t>The information and views expressed in the presentation are those of the authors and are not necessarily those of the NRC. Neither the U.S. Government nor any agency thereof, nor any of their employees, make any warranty, expressed or implied, or assumes any legal liability or responsibility for any third party’s use.</a:t>
            </a:r>
            <a:endParaRPr lang="en-US" dirty="0"/>
          </a:p>
          <a:p>
            <a:endParaRPr lang="en-US" sz="2400" dirty="0"/>
          </a:p>
        </p:txBody>
      </p:sp>
      <p:sp>
        <p:nvSpPr>
          <p:cNvPr id="4" name="Slide Number Placeholder 3">
            <a:extLst>
              <a:ext uri="{FF2B5EF4-FFF2-40B4-BE49-F238E27FC236}">
                <a16:creationId xmlns:a16="http://schemas.microsoft.com/office/drawing/2014/main" id="{6175CD19-73F2-4E23-9B96-B55CC1631E61}"/>
              </a:ext>
            </a:extLst>
          </p:cNvPr>
          <p:cNvSpPr>
            <a:spLocks noGrp="1"/>
          </p:cNvSpPr>
          <p:nvPr>
            <p:ph type="sldNum" sz="quarter" idx="12"/>
          </p:nvPr>
        </p:nvSpPr>
        <p:spPr/>
        <p:txBody>
          <a:bodyPr/>
          <a:lstStyle/>
          <a:p>
            <a:fld id="{B980B012-4B4C-0D4B-9961-39BAA1B684BE}" type="slidenum">
              <a:rPr lang="en-US" smtClean="0"/>
              <a:pPr/>
              <a:t>2</a:t>
            </a:fld>
            <a:endParaRPr lang="en-US" dirty="0"/>
          </a:p>
        </p:txBody>
      </p:sp>
    </p:spTree>
    <p:extLst>
      <p:ext uri="{BB962C8B-B14F-4D97-AF65-F5344CB8AC3E}">
        <p14:creationId xmlns:p14="http://schemas.microsoft.com/office/powerpoint/2010/main" val="145556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lstStyle/>
          <a:p>
            <a:r>
              <a:rPr lang="en-US" dirty="0"/>
              <a:t>A Practitioner’s Thoughts</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a:xfrm>
            <a:off x="457200" y="1313895"/>
            <a:ext cx="8229600" cy="4494767"/>
          </a:xfrm>
        </p:spPr>
        <p:txBody>
          <a:bodyPr>
            <a:normAutofit fontScale="85000" lnSpcReduction="20000"/>
          </a:bodyPr>
          <a:lstStyle/>
          <a:p>
            <a:r>
              <a:rPr lang="en-US" dirty="0"/>
              <a:t>A nuclear accident with widespread contamination has many types of societal consequences</a:t>
            </a:r>
          </a:p>
          <a:p>
            <a:pPr lvl="1"/>
            <a:r>
              <a:rPr lang="en-US" dirty="0"/>
              <a:t>Property damage</a:t>
            </a:r>
          </a:p>
          <a:p>
            <a:pPr lvl="1"/>
            <a:r>
              <a:rPr lang="en-US" dirty="0"/>
              <a:t>Economic disruptions </a:t>
            </a:r>
          </a:p>
          <a:p>
            <a:pPr lvl="1"/>
            <a:r>
              <a:rPr lang="en-US" dirty="0"/>
              <a:t>Nuclear plant damages</a:t>
            </a:r>
          </a:p>
          <a:p>
            <a:pPr lvl="1"/>
            <a:r>
              <a:rPr lang="en-US" dirty="0"/>
              <a:t>Expenditures</a:t>
            </a:r>
          </a:p>
          <a:p>
            <a:pPr lvl="2"/>
            <a:r>
              <a:rPr lang="en-US" dirty="0"/>
              <a:t>Emergency response activities</a:t>
            </a:r>
          </a:p>
          <a:p>
            <a:pPr lvl="2"/>
            <a:r>
              <a:rPr lang="en-US" dirty="0"/>
              <a:t>Relocation expenses</a:t>
            </a:r>
          </a:p>
          <a:p>
            <a:pPr lvl="2"/>
            <a:r>
              <a:rPr lang="en-US" dirty="0"/>
              <a:t>Medical costs</a:t>
            </a:r>
          </a:p>
          <a:p>
            <a:pPr lvl="2"/>
            <a:r>
              <a:rPr lang="en-US" dirty="0"/>
              <a:t>Decontamination-related activities</a:t>
            </a:r>
          </a:p>
          <a:p>
            <a:pPr lvl="2"/>
            <a:r>
              <a:rPr lang="en-US" dirty="0"/>
              <a:t>Compensation and litigation system	</a:t>
            </a:r>
          </a:p>
          <a:p>
            <a:pPr lvl="1"/>
            <a:r>
              <a:rPr lang="en-US" dirty="0"/>
              <a:t>Environmental damage</a:t>
            </a:r>
          </a:p>
          <a:p>
            <a:pPr lvl="1"/>
            <a:r>
              <a:rPr lang="en-US" dirty="0"/>
              <a:t>Burden of societal disruptions</a:t>
            </a:r>
          </a:p>
          <a:p>
            <a:pPr lvl="1"/>
            <a:r>
              <a:rPr lang="en-US" dirty="0"/>
              <a:t>Health effects</a:t>
            </a:r>
          </a:p>
          <a:p>
            <a:pPr lvl="1"/>
            <a:endParaRPr lang="en-US" dirty="0"/>
          </a:p>
          <a:p>
            <a:pPr lvl="1"/>
            <a:endParaRPr lang="en-US" dirty="0"/>
          </a:p>
        </p:txBody>
      </p:sp>
      <p:sp>
        <p:nvSpPr>
          <p:cNvPr id="5" name="Slide Number Placeholder 4">
            <a:extLst>
              <a:ext uri="{FF2B5EF4-FFF2-40B4-BE49-F238E27FC236}">
                <a16:creationId xmlns:a16="http://schemas.microsoft.com/office/drawing/2014/main" id="{C25C76EE-FB3F-48AF-8AE5-7A18DF9ADB07}"/>
              </a:ext>
            </a:extLst>
          </p:cNvPr>
          <p:cNvSpPr>
            <a:spLocks noGrp="1"/>
          </p:cNvSpPr>
          <p:nvPr>
            <p:ph type="sldNum" sz="quarter" idx="12"/>
          </p:nvPr>
        </p:nvSpPr>
        <p:spPr/>
        <p:txBody>
          <a:bodyPr/>
          <a:lstStyle/>
          <a:p>
            <a:fld id="{B980B012-4B4C-0D4B-9961-39BAA1B684BE}" type="slidenum">
              <a:rPr lang="en-US" smtClean="0"/>
              <a:pPr/>
              <a:t>20</a:t>
            </a:fld>
            <a:endParaRPr lang="en-US" dirty="0"/>
          </a:p>
        </p:txBody>
      </p:sp>
      <p:sp>
        <p:nvSpPr>
          <p:cNvPr id="6" name="TextBox 5">
            <a:extLst>
              <a:ext uri="{FF2B5EF4-FFF2-40B4-BE49-F238E27FC236}">
                <a16:creationId xmlns:a16="http://schemas.microsoft.com/office/drawing/2014/main" id="{8AADECEF-C30D-4412-BBF1-C0114857BC7C}"/>
              </a:ext>
            </a:extLst>
          </p:cNvPr>
          <p:cNvSpPr txBox="1"/>
          <p:nvPr/>
        </p:nvSpPr>
        <p:spPr>
          <a:xfrm>
            <a:off x="319596" y="5873705"/>
            <a:ext cx="8495930" cy="600164"/>
          </a:xfrm>
          <a:prstGeom prst="rect">
            <a:avLst/>
          </a:prstGeom>
          <a:noFill/>
        </p:spPr>
        <p:txBody>
          <a:bodyPr wrap="square">
            <a:spAutoFit/>
          </a:bodyPr>
          <a:lstStyle/>
          <a:p>
            <a:pPr algn="ctr"/>
            <a:r>
              <a:rPr lang="en-US" sz="1100" dirty="0">
                <a:effectLst/>
                <a:ea typeface="Times New Roman" panose="02020603050405020304" pitchFamily="18" charset="0"/>
              </a:rPr>
              <a:t>The information and views expressed in the presentation are those of the authors and are not necessarily those of the NRC. Neither the U.S. Government nor any agency thereof, nor any of their employees, make any warranty, expressed or implied, or assumes any legal liability or responsibility for any third party’s use</a:t>
            </a:r>
            <a:endParaRPr lang="en-US" sz="1100" dirty="0"/>
          </a:p>
        </p:txBody>
      </p:sp>
    </p:spTree>
    <p:extLst>
      <p:ext uri="{BB962C8B-B14F-4D97-AF65-F5344CB8AC3E}">
        <p14:creationId xmlns:p14="http://schemas.microsoft.com/office/powerpoint/2010/main" val="2655647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9D9DD-2916-469A-94CD-3F3AF82F1BB4}"/>
              </a:ext>
            </a:extLst>
          </p:cNvPr>
          <p:cNvSpPr>
            <a:spLocks noGrp="1"/>
          </p:cNvSpPr>
          <p:nvPr>
            <p:ph type="title"/>
          </p:nvPr>
        </p:nvSpPr>
        <p:spPr/>
        <p:txBody>
          <a:bodyPr/>
          <a:lstStyle/>
          <a:p>
            <a:r>
              <a:rPr lang="en-US"/>
              <a:t>Who Am I</a:t>
            </a:r>
            <a:endParaRPr lang="en-US" dirty="0"/>
          </a:p>
        </p:txBody>
      </p:sp>
      <p:sp>
        <p:nvSpPr>
          <p:cNvPr id="3" name="Content Placeholder 2">
            <a:extLst>
              <a:ext uri="{FF2B5EF4-FFF2-40B4-BE49-F238E27FC236}">
                <a16:creationId xmlns:a16="http://schemas.microsoft.com/office/drawing/2014/main" id="{D8890502-F992-4E60-9206-778A92723612}"/>
              </a:ext>
            </a:extLst>
          </p:cNvPr>
          <p:cNvSpPr>
            <a:spLocks noGrp="1"/>
          </p:cNvSpPr>
          <p:nvPr>
            <p:ph idx="1"/>
          </p:nvPr>
        </p:nvSpPr>
        <p:spPr>
          <a:xfrm>
            <a:off x="457200" y="1233996"/>
            <a:ext cx="8229600" cy="4939791"/>
          </a:xfrm>
        </p:spPr>
        <p:txBody>
          <a:bodyPr>
            <a:normAutofit lnSpcReduction="10000"/>
          </a:bodyPr>
          <a:lstStyle/>
          <a:p>
            <a:r>
              <a:rPr lang="en-US" sz="2000" dirty="0"/>
              <a:t>15 years experience at the Nuclear Regulatory Commission (NRC) with a focus on nuclear accident consequence analysis</a:t>
            </a:r>
          </a:p>
          <a:p>
            <a:pPr lvl="1"/>
            <a:r>
              <a:rPr lang="en-US" sz="1800" dirty="0"/>
              <a:t>Consequence analyst for the NRC cost-benefit analysis on the Expedited Transfer of Spent Fuel (COMSECY-13-0030)</a:t>
            </a:r>
          </a:p>
          <a:p>
            <a:pPr lvl="1"/>
            <a:r>
              <a:rPr lang="en-US" sz="1800" dirty="0"/>
              <a:t>Consequence analyst for various research projects (e.g., State-of-the-Art Reactor Consequence Analyses, NUREG-1935; Spent Fuel Pool Scoping Study, NUREG-2161)</a:t>
            </a:r>
          </a:p>
          <a:p>
            <a:pPr lvl="1"/>
            <a:r>
              <a:rPr lang="en-US" sz="1800" dirty="0"/>
              <a:t>Dose analyst responding to the Fukushima Daiichi nuclear disaster through the NRC Incident Response Center</a:t>
            </a:r>
          </a:p>
          <a:p>
            <a:pPr lvl="1"/>
            <a:r>
              <a:rPr lang="en-US" sz="1800" dirty="0"/>
              <a:t>Author of the theory manual for the MACCS severe accident consequence analysis code</a:t>
            </a:r>
          </a:p>
          <a:p>
            <a:pPr lvl="1"/>
            <a:r>
              <a:rPr lang="en-US" sz="1800" dirty="0"/>
              <a:t>I help direct the development for the MACCS code</a:t>
            </a:r>
          </a:p>
          <a:p>
            <a:r>
              <a:rPr lang="en-US" sz="2000" dirty="0"/>
              <a:t>BS and MS in Nuclear Engineering (UW-Madison)</a:t>
            </a:r>
          </a:p>
          <a:p>
            <a:r>
              <a:rPr lang="en-US" sz="2000" dirty="0"/>
              <a:t>PhD in Decision Science and Operations Research, Industrial and Systems Engineering (UW-Madison)</a:t>
            </a:r>
          </a:p>
          <a:p>
            <a:pPr lvl="1"/>
            <a:r>
              <a:rPr lang="en-US" sz="1800" dirty="0"/>
              <a:t>Dissertation titled, “Fukushima-informed Recovery and Cost Assessment: A Proposed Approach to Estimating the Cost of Nuclear Disasters”</a:t>
            </a:r>
          </a:p>
        </p:txBody>
      </p:sp>
      <p:sp>
        <p:nvSpPr>
          <p:cNvPr id="5" name="Slide Number Placeholder 4">
            <a:extLst>
              <a:ext uri="{FF2B5EF4-FFF2-40B4-BE49-F238E27FC236}">
                <a16:creationId xmlns:a16="http://schemas.microsoft.com/office/drawing/2014/main" id="{91C3B267-DECF-4382-BDF8-FA1E61D7CD42}"/>
              </a:ext>
            </a:extLst>
          </p:cNvPr>
          <p:cNvSpPr>
            <a:spLocks noGrp="1"/>
          </p:cNvSpPr>
          <p:nvPr>
            <p:ph type="sldNum" sz="quarter" idx="12"/>
          </p:nvPr>
        </p:nvSpPr>
        <p:spPr/>
        <p:txBody>
          <a:bodyPr/>
          <a:lstStyle/>
          <a:p>
            <a:fld id="{B980B012-4B4C-0D4B-9961-39BAA1B684BE}" type="slidenum">
              <a:rPr lang="en-US" smtClean="0"/>
              <a:pPr/>
              <a:t>3</a:t>
            </a:fld>
            <a:endParaRPr lang="en-US" dirty="0"/>
          </a:p>
        </p:txBody>
      </p:sp>
    </p:spTree>
    <p:extLst>
      <p:ext uri="{BB962C8B-B14F-4D97-AF65-F5344CB8AC3E}">
        <p14:creationId xmlns:p14="http://schemas.microsoft.com/office/powerpoint/2010/main" val="165057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534FF-806A-4120-A868-76827469D63F}"/>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CE7DFE00-6731-4316-942C-BBA0F741D69F}"/>
              </a:ext>
            </a:extLst>
          </p:cNvPr>
          <p:cNvSpPr>
            <a:spLocks noGrp="1"/>
          </p:cNvSpPr>
          <p:nvPr>
            <p:ph idx="1"/>
          </p:nvPr>
        </p:nvSpPr>
        <p:spPr>
          <a:xfrm>
            <a:off x="457200" y="1600201"/>
            <a:ext cx="8229600" cy="4408714"/>
          </a:xfrm>
        </p:spPr>
        <p:txBody>
          <a:bodyPr>
            <a:normAutofit lnSpcReduction="10000"/>
          </a:bodyPr>
          <a:lstStyle/>
          <a:p>
            <a:r>
              <a:rPr lang="en-US" dirty="0"/>
              <a:t>Introduction</a:t>
            </a:r>
          </a:p>
          <a:p>
            <a:r>
              <a:rPr lang="en-US" dirty="0"/>
              <a:t>Property Damage (Market Impact)</a:t>
            </a:r>
          </a:p>
          <a:p>
            <a:r>
              <a:rPr lang="en-US" dirty="0"/>
              <a:t>Economic Disruptions (Market Impact)</a:t>
            </a:r>
          </a:p>
          <a:p>
            <a:r>
              <a:rPr lang="en-US" dirty="0"/>
              <a:t>Nuclear Plant Damages (Market Impact)</a:t>
            </a:r>
          </a:p>
          <a:p>
            <a:r>
              <a:rPr lang="en-US" dirty="0"/>
              <a:t>Expenditures (Market Impact)</a:t>
            </a:r>
          </a:p>
          <a:p>
            <a:r>
              <a:rPr lang="en-US" dirty="0"/>
              <a:t>Environmental Damage (Non-Market Impact)</a:t>
            </a:r>
          </a:p>
          <a:p>
            <a:r>
              <a:rPr lang="en-US" dirty="0"/>
              <a:t>Burden of Societal Disruptions (Non-Market Impact)</a:t>
            </a:r>
          </a:p>
          <a:p>
            <a:r>
              <a:rPr lang="en-US" dirty="0"/>
              <a:t>Health Effects (Non-Market Impact)</a:t>
            </a:r>
          </a:p>
          <a:p>
            <a:r>
              <a:rPr lang="en-US" dirty="0"/>
              <a:t>A Practitioner’s Thoughts</a:t>
            </a:r>
          </a:p>
        </p:txBody>
      </p:sp>
      <p:sp>
        <p:nvSpPr>
          <p:cNvPr id="5" name="Slide Number Placeholder 4">
            <a:extLst>
              <a:ext uri="{FF2B5EF4-FFF2-40B4-BE49-F238E27FC236}">
                <a16:creationId xmlns:a16="http://schemas.microsoft.com/office/drawing/2014/main" id="{7B1082C4-809D-4C46-9C99-50DC3D887CF7}"/>
              </a:ext>
            </a:extLst>
          </p:cNvPr>
          <p:cNvSpPr>
            <a:spLocks noGrp="1"/>
          </p:cNvSpPr>
          <p:nvPr>
            <p:ph type="sldNum" sz="quarter" idx="12"/>
          </p:nvPr>
        </p:nvSpPr>
        <p:spPr/>
        <p:txBody>
          <a:bodyPr/>
          <a:lstStyle/>
          <a:p>
            <a:fld id="{B980B012-4B4C-0D4B-9961-39BAA1B684BE}" type="slidenum">
              <a:rPr lang="en-US" smtClean="0"/>
              <a:pPr/>
              <a:t>4</a:t>
            </a:fld>
            <a:endParaRPr lang="en-US" dirty="0"/>
          </a:p>
        </p:txBody>
      </p:sp>
    </p:spTree>
    <p:extLst>
      <p:ext uri="{BB962C8B-B14F-4D97-AF65-F5344CB8AC3E}">
        <p14:creationId xmlns:p14="http://schemas.microsoft.com/office/powerpoint/2010/main" val="1659340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53A18-8302-4AD3-9C06-3E82A25999F4}"/>
              </a:ext>
            </a:extLst>
          </p:cNvPr>
          <p:cNvSpPr>
            <a:spLocks noGrp="1"/>
          </p:cNvSpPr>
          <p:nvPr>
            <p:ph type="title"/>
          </p:nvPr>
        </p:nvSpPr>
        <p:spPr>
          <a:xfrm>
            <a:off x="628650" y="184805"/>
            <a:ext cx="7886700" cy="1505883"/>
          </a:xfrm>
        </p:spPr>
        <p:txBody>
          <a:bodyPr vert="horz" lIns="91440" tIns="45720" rIns="91440" bIns="45720" rtlCol="0" anchor="ctr">
            <a:normAutofit/>
          </a:bodyPr>
          <a:lstStyle/>
          <a:p>
            <a:pPr defTabSz="914400">
              <a:lnSpc>
                <a:spcPct val="90000"/>
              </a:lnSpc>
            </a:pPr>
            <a:r>
              <a:rPr lang="en-US" kern="1200" dirty="0">
                <a:solidFill>
                  <a:schemeClr val="tx1"/>
                </a:solidFill>
                <a:latin typeface="+mj-lt"/>
                <a:ea typeface="+mj-ea"/>
                <a:cs typeface="+mj-cs"/>
              </a:rPr>
              <a:t>Introduction</a:t>
            </a:r>
          </a:p>
        </p:txBody>
      </p:sp>
      <p:sp>
        <p:nvSpPr>
          <p:cNvPr id="13" name="Content Placeholder 12">
            <a:extLst>
              <a:ext uri="{FF2B5EF4-FFF2-40B4-BE49-F238E27FC236}">
                <a16:creationId xmlns:a16="http://schemas.microsoft.com/office/drawing/2014/main" id="{CB4CF56E-CE0B-4754-B697-602DDDB85E57}"/>
              </a:ext>
            </a:extLst>
          </p:cNvPr>
          <p:cNvSpPr>
            <a:spLocks noGrp="1"/>
          </p:cNvSpPr>
          <p:nvPr>
            <p:ph idx="1"/>
          </p:nvPr>
        </p:nvSpPr>
        <p:spPr>
          <a:xfrm>
            <a:off x="391886" y="1468580"/>
            <a:ext cx="8268788" cy="4368912"/>
          </a:xfrm>
        </p:spPr>
        <p:txBody>
          <a:bodyPr>
            <a:noAutofit/>
          </a:bodyPr>
          <a:lstStyle/>
          <a:p>
            <a:r>
              <a:rPr lang="en-US" dirty="0"/>
              <a:t>Accounting for a comprehensive set of nuclear accident impacts is important for regulatory decision-making. </a:t>
            </a:r>
          </a:p>
          <a:p>
            <a:r>
              <a:rPr lang="en-US" dirty="0"/>
              <a:t>Nuclear accidents, particularly those with widespread contamination, have numerous adverse impacts.</a:t>
            </a:r>
          </a:p>
          <a:p>
            <a:r>
              <a:rPr lang="en-US" dirty="0"/>
              <a:t>Goal of presentation: categorize and present the broad range of adverse impacts resulting from nuclear accidents.</a:t>
            </a:r>
          </a:p>
          <a:p>
            <a:pPr lvl="1"/>
            <a:endParaRPr lang="en-US" sz="2800" dirty="0"/>
          </a:p>
          <a:p>
            <a:pPr lvl="1"/>
            <a:endParaRPr lang="en-US" sz="2800" dirty="0"/>
          </a:p>
        </p:txBody>
      </p:sp>
      <p:sp>
        <p:nvSpPr>
          <p:cNvPr id="10" name="Rectangle 3">
            <a:extLst>
              <a:ext uri="{FF2B5EF4-FFF2-40B4-BE49-F238E27FC236}">
                <a16:creationId xmlns:a16="http://schemas.microsoft.com/office/drawing/2014/main" id="{0B5959C7-1C66-49B5-A516-D2A32E8E2705}"/>
              </a:ext>
            </a:extLst>
          </p:cNvPr>
          <p:cNvSpPr>
            <a:spLocks noChangeArrowheads="1"/>
          </p:cNvSpPr>
          <p:nvPr/>
        </p:nvSpPr>
        <p:spPr bwMode="auto">
          <a:xfrm>
            <a:off x="2298700" y="2011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Slide Number Placeholder 2">
            <a:extLst>
              <a:ext uri="{FF2B5EF4-FFF2-40B4-BE49-F238E27FC236}">
                <a16:creationId xmlns:a16="http://schemas.microsoft.com/office/drawing/2014/main" id="{A1195A35-489D-4D61-A194-ACF1F08AA6E6}"/>
              </a:ext>
            </a:extLst>
          </p:cNvPr>
          <p:cNvSpPr>
            <a:spLocks noGrp="1"/>
          </p:cNvSpPr>
          <p:nvPr>
            <p:ph type="sldNum" sz="quarter" idx="12"/>
          </p:nvPr>
        </p:nvSpPr>
        <p:spPr/>
        <p:txBody>
          <a:bodyPr/>
          <a:lstStyle/>
          <a:p>
            <a:fld id="{B980B012-4B4C-0D4B-9961-39BAA1B684BE}" type="slidenum">
              <a:rPr lang="en-US" smtClean="0"/>
              <a:pPr/>
              <a:t>5</a:t>
            </a:fld>
            <a:endParaRPr lang="en-US" dirty="0"/>
          </a:p>
        </p:txBody>
      </p:sp>
    </p:spTree>
    <p:extLst>
      <p:ext uri="{BB962C8B-B14F-4D97-AF65-F5344CB8AC3E}">
        <p14:creationId xmlns:p14="http://schemas.microsoft.com/office/powerpoint/2010/main" val="3458594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53A18-8302-4AD3-9C06-3E82A25999F4}"/>
              </a:ext>
            </a:extLst>
          </p:cNvPr>
          <p:cNvSpPr>
            <a:spLocks noGrp="1"/>
          </p:cNvSpPr>
          <p:nvPr>
            <p:ph type="title"/>
          </p:nvPr>
        </p:nvSpPr>
        <p:spPr>
          <a:xfrm>
            <a:off x="628650" y="184805"/>
            <a:ext cx="7886700" cy="1505883"/>
          </a:xfrm>
        </p:spPr>
        <p:txBody>
          <a:bodyPr vert="horz" lIns="91440" tIns="45720" rIns="91440" bIns="45720" rtlCol="0" anchor="ctr">
            <a:normAutofit/>
          </a:bodyPr>
          <a:lstStyle/>
          <a:p>
            <a:pPr defTabSz="914400">
              <a:lnSpc>
                <a:spcPct val="90000"/>
              </a:lnSpc>
            </a:pPr>
            <a:r>
              <a:rPr lang="en-US" kern="1200" dirty="0">
                <a:solidFill>
                  <a:schemeClr val="tx1"/>
                </a:solidFill>
                <a:latin typeface="+mj-lt"/>
                <a:ea typeface="+mj-ea"/>
                <a:cs typeface="+mj-cs"/>
              </a:rPr>
              <a:t>Introduction</a:t>
            </a:r>
          </a:p>
        </p:txBody>
      </p:sp>
      <p:sp>
        <p:nvSpPr>
          <p:cNvPr id="13" name="Content Placeholder 12">
            <a:extLst>
              <a:ext uri="{FF2B5EF4-FFF2-40B4-BE49-F238E27FC236}">
                <a16:creationId xmlns:a16="http://schemas.microsoft.com/office/drawing/2014/main" id="{CB4CF56E-CE0B-4754-B697-602DDDB85E57}"/>
              </a:ext>
            </a:extLst>
          </p:cNvPr>
          <p:cNvSpPr>
            <a:spLocks noGrp="1"/>
          </p:cNvSpPr>
          <p:nvPr>
            <p:ph idx="1"/>
          </p:nvPr>
        </p:nvSpPr>
        <p:spPr>
          <a:xfrm>
            <a:off x="391886" y="1468580"/>
            <a:ext cx="8268788" cy="348144"/>
          </a:xfrm>
        </p:spPr>
        <p:txBody>
          <a:bodyPr>
            <a:noAutofit/>
          </a:bodyPr>
          <a:lstStyle/>
          <a:p>
            <a:pPr marL="0" indent="0" algn="ctr">
              <a:buNone/>
            </a:pPr>
            <a:r>
              <a:rPr lang="en-US" sz="2200" dirty="0">
                <a:effectLst/>
                <a:ea typeface="Times New Roman" panose="02020603050405020304" pitchFamily="18" charset="0"/>
              </a:rPr>
              <a:t>Breakdown of Market and Non-Market Impacts of a Nuclear Accident</a:t>
            </a:r>
            <a:endParaRPr lang="en-US" sz="2200" dirty="0"/>
          </a:p>
        </p:txBody>
      </p:sp>
      <p:sp>
        <p:nvSpPr>
          <p:cNvPr id="10" name="Rectangle 3">
            <a:extLst>
              <a:ext uri="{FF2B5EF4-FFF2-40B4-BE49-F238E27FC236}">
                <a16:creationId xmlns:a16="http://schemas.microsoft.com/office/drawing/2014/main" id="{0B5959C7-1C66-49B5-A516-D2A32E8E2705}"/>
              </a:ext>
            </a:extLst>
          </p:cNvPr>
          <p:cNvSpPr>
            <a:spLocks noChangeArrowheads="1"/>
          </p:cNvSpPr>
          <p:nvPr/>
        </p:nvSpPr>
        <p:spPr bwMode="auto">
          <a:xfrm>
            <a:off x="2298700" y="2011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Table 11">
            <a:extLst>
              <a:ext uri="{FF2B5EF4-FFF2-40B4-BE49-F238E27FC236}">
                <a16:creationId xmlns:a16="http://schemas.microsoft.com/office/drawing/2014/main" id="{3207C579-22A4-42A5-B3BC-3C39D2F89687}"/>
              </a:ext>
            </a:extLst>
          </p:cNvPr>
          <p:cNvGraphicFramePr>
            <a:graphicFrameLocks noGrp="1"/>
          </p:cNvGraphicFramePr>
          <p:nvPr>
            <p:extLst>
              <p:ext uri="{D42A27DB-BD31-4B8C-83A1-F6EECF244321}">
                <p14:modId xmlns:p14="http://schemas.microsoft.com/office/powerpoint/2010/main" val="108317908"/>
              </p:ext>
            </p:extLst>
          </p:nvPr>
        </p:nvGraphicFramePr>
        <p:xfrm>
          <a:off x="628650" y="2011363"/>
          <a:ext cx="7886700" cy="4336171"/>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1757032655"/>
                    </a:ext>
                  </a:extLst>
                </a:gridCol>
                <a:gridCol w="3943350">
                  <a:extLst>
                    <a:ext uri="{9D8B030D-6E8A-4147-A177-3AD203B41FA5}">
                      <a16:colId xmlns:a16="http://schemas.microsoft.com/office/drawing/2014/main" val="878564589"/>
                    </a:ext>
                  </a:extLst>
                </a:gridCol>
              </a:tblGrid>
              <a:tr h="361085">
                <a:tc>
                  <a:txBody>
                    <a:bodyPr/>
                    <a:lstStyle/>
                    <a:p>
                      <a:pPr marL="0" marR="0" algn="ctr">
                        <a:spcBef>
                          <a:spcPts val="0"/>
                        </a:spcBef>
                        <a:spcAft>
                          <a:spcPts val="0"/>
                        </a:spcAft>
                      </a:pPr>
                      <a:r>
                        <a:rPr lang="en-US" sz="1800" dirty="0">
                          <a:effectLst/>
                        </a:rPr>
                        <a:t>Market</a:t>
                      </a:r>
                      <a:endParaRPr lang="en-US" sz="1800" dirty="0">
                        <a:effectLst/>
                        <a:latin typeface="Times New Roman" panose="02020603050405020304" pitchFamily="18" charset="0"/>
                        <a:ea typeface="Times New Roman" panose="02020603050405020304" pitchFamily="18" charset="0"/>
                      </a:endParaRPr>
                    </a:p>
                  </a:txBody>
                  <a:tcPr marL="88825" marR="88825" marT="0" marB="0" anchor="ctr"/>
                </a:tc>
                <a:tc>
                  <a:txBody>
                    <a:bodyPr/>
                    <a:lstStyle/>
                    <a:p>
                      <a:pPr marL="0" marR="0" algn="ctr">
                        <a:spcBef>
                          <a:spcPts val="0"/>
                        </a:spcBef>
                        <a:spcAft>
                          <a:spcPts val="0"/>
                        </a:spcAft>
                      </a:pPr>
                      <a:r>
                        <a:rPr lang="en-US" sz="1800" dirty="0">
                          <a:effectLst/>
                        </a:rPr>
                        <a:t>Non-Market</a:t>
                      </a:r>
                      <a:endParaRPr lang="en-US" sz="1800" dirty="0">
                        <a:effectLst/>
                        <a:latin typeface="Times New Roman" panose="02020603050405020304" pitchFamily="18" charset="0"/>
                        <a:ea typeface="Times New Roman" panose="02020603050405020304" pitchFamily="18" charset="0"/>
                      </a:endParaRPr>
                    </a:p>
                  </a:txBody>
                  <a:tcPr marL="88825" marR="88825" marT="0" marB="0" anchor="ctr"/>
                </a:tc>
                <a:extLst>
                  <a:ext uri="{0D108BD9-81ED-4DB2-BD59-A6C34878D82A}">
                    <a16:rowId xmlns:a16="http://schemas.microsoft.com/office/drawing/2014/main" val="3491434013"/>
                  </a:ext>
                </a:extLst>
              </a:tr>
              <a:tr h="722172">
                <a:tc>
                  <a:txBody>
                    <a:bodyPr/>
                    <a:lstStyle/>
                    <a:p>
                      <a:pPr marL="0" marR="0" algn="ctr">
                        <a:spcBef>
                          <a:spcPts val="0"/>
                        </a:spcBef>
                        <a:spcAft>
                          <a:spcPts val="0"/>
                        </a:spcAft>
                      </a:pPr>
                      <a:r>
                        <a:rPr lang="en-US" sz="1800" b="0" dirty="0">
                          <a:effectLst/>
                        </a:rPr>
                        <a:t>Property damage (physical, contamination, interdiction, stigma)</a:t>
                      </a: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tc>
                  <a:txBody>
                    <a:bodyPr/>
                    <a:lstStyle/>
                    <a:p>
                      <a:pPr marL="0" marR="0" algn="ctr">
                        <a:spcBef>
                          <a:spcPts val="0"/>
                        </a:spcBef>
                        <a:spcAft>
                          <a:spcPts val="0"/>
                        </a:spcAft>
                      </a:pPr>
                      <a:r>
                        <a:rPr lang="en-US" sz="1800" b="0" dirty="0">
                          <a:effectLst/>
                        </a:rPr>
                        <a:t>Environmental damage (radiation-induced, disaster-related)</a:t>
                      </a: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extLst>
                  <a:ext uri="{0D108BD9-81ED-4DB2-BD59-A6C34878D82A}">
                    <a16:rowId xmlns:a16="http://schemas.microsoft.com/office/drawing/2014/main" val="2568699559"/>
                  </a:ext>
                </a:extLst>
              </a:tr>
              <a:tr h="965105">
                <a:tc>
                  <a:txBody>
                    <a:bodyPr/>
                    <a:lstStyle/>
                    <a:p>
                      <a:pPr marL="0" marR="0" algn="ctr">
                        <a:spcBef>
                          <a:spcPts val="0"/>
                        </a:spcBef>
                        <a:spcAft>
                          <a:spcPts val="0"/>
                        </a:spcAft>
                      </a:pPr>
                      <a:r>
                        <a:rPr lang="en-US" sz="1800" b="0" dirty="0">
                          <a:effectLst/>
                        </a:rPr>
                        <a:t>Economic disruptions (Losses to businesses, consumers, workers, and supply chains)</a:t>
                      </a: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tc>
                  <a:txBody>
                    <a:bodyPr/>
                    <a:lstStyle/>
                    <a:p>
                      <a:pPr marL="0" marR="0" algn="ctr">
                        <a:spcBef>
                          <a:spcPts val="0"/>
                        </a:spcBef>
                        <a:spcAft>
                          <a:spcPts val="0"/>
                        </a:spcAft>
                      </a:pPr>
                      <a:r>
                        <a:rPr lang="en-US" sz="1800" b="0" dirty="0">
                          <a:effectLst/>
                        </a:rPr>
                        <a:t>Burden of societal disruptions (related to stigma and evacuation / displacement)</a:t>
                      </a: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extLst>
                  <a:ext uri="{0D108BD9-81ED-4DB2-BD59-A6C34878D82A}">
                    <a16:rowId xmlns:a16="http://schemas.microsoft.com/office/drawing/2014/main" val="3980317008"/>
                  </a:ext>
                </a:extLst>
              </a:tr>
              <a:tr h="843466">
                <a:tc>
                  <a:txBody>
                    <a:bodyPr/>
                    <a:lstStyle/>
                    <a:p>
                      <a:pPr algn="ctr"/>
                      <a:r>
                        <a:rPr lang="en-US" sz="1800" b="0" dirty="0">
                          <a:effectLst/>
                        </a:rPr>
                        <a:t>Nuclear Plant (</a:t>
                      </a:r>
                      <a:r>
                        <a:rPr lang="en-US" dirty="0"/>
                        <a:t>property damage and economic disruption)</a:t>
                      </a:r>
                    </a:p>
                  </a:txBody>
                  <a:tcPr marL="88825" marR="88825" marT="0" marB="0" anchor="ctr"/>
                </a:tc>
                <a:tc>
                  <a:txBody>
                    <a:bodyPr/>
                    <a:lstStyle/>
                    <a:p>
                      <a:pPr marL="0" marR="0" algn="ctr">
                        <a:spcBef>
                          <a:spcPts val="0"/>
                        </a:spcBef>
                        <a:spcAft>
                          <a:spcPts val="0"/>
                        </a:spcAft>
                      </a:pPr>
                      <a:r>
                        <a:rPr lang="en-US" sz="1800" b="0" dirty="0">
                          <a:effectLst/>
                        </a:rPr>
                        <a:t>Health effects (radiation-induced, disaster-related)</a:t>
                      </a: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extLst>
                  <a:ext uri="{0D108BD9-81ED-4DB2-BD59-A6C34878D82A}">
                    <a16:rowId xmlns:a16="http://schemas.microsoft.com/office/drawing/2014/main" val="774066931"/>
                  </a:ext>
                </a:extLst>
              </a:tr>
              <a:tr h="144434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dirty="0">
                          <a:effectLst/>
                        </a:rPr>
                        <a:t>Expenditures (e.g., emergency response activities, relocation, medical services, decontamination-related activities, compensation and litigation system)</a:t>
                      </a: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tc>
                  <a:txBody>
                    <a:bodyPr/>
                    <a:lstStyle/>
                    <a:p>
                      <a:pPr marL="0" marR="0" algn="ctr">
                        <a:spcBef>
                          <a:spcPts val="0"/>
                        </a:spcBef>
                        <a:spcAft>
                          <a:spcPts val="0"/>
                        </a:spcAft>
                      </a:pPr>
                      <a:endParaRPr lang="en-US" sz="1800" b="0" dirty="0">
                        <a:effectLst/>
                        <a:latin typeface="Times New Roman" panose="02020603050405020304" pitchFamily="18" charset="0"/>
                        <a:ea typeface="Times New Roman" panose="02020603050405020304" pitchFamily="18" charset="0"/>
                      </a:endParaRPr>
                    </a:p>
                  </a:txBody>
                  <a:tcPr marL="88825" marR="88825" marT="0" marB="0" anchor="ctr"/>
                </a:tc>
                <a:extLst>
                  <a:ext uri="{0D108BD9-81ED-4DB2-BD59-A6C34878D82A}">
                    <a16:rowId xmlns:a16="http://schemas.microsoft.com/office/drawing/2014/main" val="3095103736"/>
                  </a:ext>
                </a:extLst>
              </a:tr>
            </a:tbl>
          </a:graphicData>
        </a:graphic>
      </p:graphicFrame>
      <p:sp>
        <p:nvSpPr>
          <p:cNvPr id="3" name="Slide Number Placeholder 2">
            <a:extLst>
              <a:ext uri="{FF2B5EF4-FFF2-40B4-BE49-F238E27FC236}">
                <a16:creationId xmlns:a16="http://schemas.microsoft.com/office/drawing/2014/main" id="{F7CB58B3-4038-4A65-9D7C-1FD7B9E0CB04}"/>
              </a:ext>
            </a:extLst>
          </p:cNvPr>
          <p:cNvSpPr>
            <a:spLocks noGrp="1"/>
          </p:cNvSpPr>
          <p:nvPr>
            <p:ph type="sldNum" sz="quarter" idx="12"/>
          </p:nvPr>
        </p:nvSpPr>
        <p:spPr/>
        <p:txBody>
          <a:bodyPr/>
          <a:lstStyle/>
          <a:p>
            <a:fld id="{B980B012-4B4C-0D4B-9961-39BAA1B684BE}" type="slidenum">
              <a:rPr lang="en-US" smtClean="0"/>
              <a:pPr/>
              <a:t>6</a:t>
            </a:fld>
            <a:endParaRPr lang="en-US" dirty="0"/>
          </a:p>
        </p:txBody>
      </p:sp>
    </p:spTree>
    <p:extLst>
      <p:ext uri="{BB962C8B-B14F-4D97-AF65-F5344CB8AC3E}">
        <p14:creationId xmlns:p14="http://schemas.microsoft.com/office/powerpoint/2010/main" val="343079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Property Damage </a:t>
            </a:r>
            <a:br>
              <a:rPr lang="en-US" dirty="0"/>
            </a:br>
            <a:r>
              <a:rPr lang="en-US" dirty="0"/>
              <a:t>(Market Impact; 1/2)</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a:bodyPr>
          <a:lstStyle/>
          <a:p>
            <a:r>
              <a:rPr lang="en-US" dirty="0"/>
              <a:t>Real estate </a:t>
            </a:r>
          </a:p>
          <a:p>
            <a:pPr lvl="1"/>
            <a:r>
              <a:rPr lang="en-US" dirty="0"/>
              <a:t>Impacted by land interdiction, contamination, and stigma</a:t>
            </a:r>
          </a:p>
          <a:p>
            <a:pPr lvl="1"/>
            <a:r>
              <a:rPr lang="en-US" dirty="0"/>
              <a:t>Impacted by local market conditions</a:t>
            </a:r>
          </a:p>
          <a:p>
            <a:pPr lvl="2"/>
            <a:r>
              <a:rPr lang="en-US" dirty="0"/>
              <a:t>Business closures lead to loss of local employment opportunities, goods, and services</a:t>
            </a:r>
          </a:p>
          <a:p>
            <a:pPr lvl="2"/>
            <a:r>
              <a:rPr lang="en-US" dirty="0"/>
              <a:t>Loss of local functional services (e.g., utilities, health care, schools)</a:t>
            </a:r>
          </a:p>
          <a:p>
            <a:r>
              <a:rPr lang="en-US" dirty="0"/>
              <a:t>Agriculture</a:t>
            </a:r>
          </a:p>
          <a:p>
            <a:pPr lvl="1"/>
            <a:r>
              <a:rPr lang="en-US" dirty="0"/>
              <a:t>Crop losses impacted by food interdiction</a:t>
            </a:r>
          </a:p>
          <a:p>
            <a:r>
              <a:rPr lang="en-US" dirty="0"/>
              <a:t>Other tangible losses due to contamination</a:t>
            </a:r>
          </a:p>
          <a:p>
            <a:r>
              <a:rPr lang="en-US" dirty="0"/>
              <a:t>Nuclear plant damage</a:t>
            </a:r>
          </a:p>
        </p:txBody>
      </p:sp>
      <p:sp>
        <p:nvSpPr>
          <p:cNvPr id="5" name="Slide Number Placeholder 4">
            <a:extLst>
              <a:ext uri="{FF2B5EF4-FFF2-40B4-BE49-F238E27FC236}">
                <a16:creationId xmlns:a16="http://schemas.microsoft.com/office/drawing/2014/main" id="{FD1BBF4A-0A3C-4B77-84EE-4EAF181FD316}"/>
              </a:ext>
            </a:extLst>
          </p:cNvPr>
          <p:cNvSpPr>
            <a:spLocks noGrp="1"/>
          </p:cNvSpPr>
          <p:nvPr>
            <p:ph type="sldNum" sz="quarter" idx="12"/>
          </p:nvPr>
        </p:nvSpPr>
        <p:spPr/>
        <p:txBody>
          <a:bodyPr/>
          <a:lstStyle/>
          <a:p>
            <a:fld id="{B980B012-4B4C-0D4B-9961-39BAA1B684BE}" type="slidenum">
              <a:rPr lang="en-US" smtClean="0"/>
              <a:pPr/>
              <a:t>7</a:t>
            </a:fld>
            <a:endParaRPr lang="en-US" dirty="0"/>
          </a:p>
        </p:txBody>
      </p:sp>
    </p:spTree>
    <p:extLst>
      <p:ext uri="{BB962C8B-B14F-4D97-AF65-F5344CB8AC3E}">
        <p14:creationId xmlns:p14="http://schemas.microsoft.com/office/powerpoint/2010/main" val="1192276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Property Damage </a:t>
            </a:r>
            <a:br>
              <a:rPr lang="en-US" dirty="0"/>
            </a:br>
            <a:r>
              <a:rPr lang="en-US" dirty="0"/>
              <a:t>(Market Impact; 2/2)</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a:bodyPr>
          <a:lstStyle/>
          <a:p>
            <a:r>
              <a:rPr lang="en-US" dirty="0"/>
              <a:t>Two major offsite areas: interdicted and unrestricted areas</a:t>
            </a:r>
          </a:p>
          <a:p>
            <a:pPr lvl="1"/>
            <a:r>
              <a:rPr lang="en-US" dirty="0"/>
              <a:t>Land interdiction makes property unusable</a:t>
            </a:r>
          </a:p>
          <a:p>
            <a:pPr lvl="1"/>
            <a:r>
              <a:rPr lang="en-US" dirty="0"/>
              <a:t>Interdiction prevents upkeep, causing faster depreciation</a:t>
            </a:r>
          </a:p>
          <a:p>
            <a:pPr lvl="1"/>
            <a:r>
              <a:rPr lang="en-US" dirty="0"/>
              <a:t>Interdiction can increase the perception that an area is hazardous</a:t>
            </a:r>
          </a:p>
          <a:p>
            <a:pPr lvl="1"/>
            <a:r>
              <a:rPr lang="en-US" dirty="0"/>
              <a:t>Interdicted areas may have little to no salvage value</a:t>
            </a:r>
          </a:p>
          <a:p>
            <a:endParaRPr lang="en-US" dirty="0"/>
          </a:p>
          <a:p>
            <a:endParaRPr lang="en-US" dirty="0"/>
          </a:p>
        </p:txBody>
      </p:sp>
      <p:sp>
        <p:nvSpPr>
          <p:cNvPr id="5" name="Slide Number Placeholder 4">
            <a:extLst>
              <a:ext uri="{FF2B5EF4-FFF2-40B4-BE49-F238E27FC236}">
                <a16:creationId xmlns:a16="http://schemas.microsoft.com/office/drawing/2014/main" id="{21C2913D-EE7D-4077-8C85-3487E8766A12}"/>
              </a:ext>
            </a:extLst>
          </p:cNvPr>
          <p:cNvSpPr>
            <a:spLocks noGrp="1"/>
          </p:cNvSpPr>
          <p:nvPr>
            <p:ph type="sldNum" sz="quarter" idx="12"/>
          </p:nvPr>
        </p:nvSpPr>
        <p:spPr/>
        <p:txBody>
          <a:bodyPr/>
          <a:lstStyle/>
          <a:p>
            <a:fld id="{B980B012-4B4C-0D4B-9961-39BAA1B684BE}" type="slidenum">
              <a:rPr lang="en-US" smtClean="0"/>
              <a:pPr/>
              <a:t>8</a:t>
            </a:fld>
            <a:endParaRPr lang="en-US" dirty="0"/>
          </a:p>
        </p:txBody>
      </p:sp>
    </p:spTree>
    <p:extLst>
      <p:ext uri="{BB962C8B-B14F-4D97-AF65-F5344CB8AC3E}">
        <p14:creationId xmlns:p14="http://schemas.microsoft.com/office/powerpoint/2010/main" val="702977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D72-F362-4E50-B684-FD3B6F66CF06}"/>
              </a:ext>
            </a:extLst>
          </p:cNvPr>
          <p:cNvSpPr>
            <a:spLocks noGrp="1"/>
          </p:cNvSpPr>
          <p:nvPr>
            <p:ph type="title"/>
          </p:nvPr>
        </p:nvSpPr>
        <p:spPr/>
        <p:txBody>
          <a:bodyPr>
            <a:normAutofit fontScale="90000"/>
          </a:bodyPr>
          <a:lstStyle/>
          <a:p>
            <a:r>
              <a:rPr lang="en-US" dirty="0"/>
              <a:t>Economic Disruptions </a:t>
            </a:r>
            <a:br>
              <a:rPr lang="en-US" dirty="0"/>
            </a:br>
            <a:r>
              <a:rPr lang="en-US" dirty="0"/>
              <a:t>(Market Impact; 1/2)</a:t>
            </a:r>
          </a:p>
        </p:txBody>
      </p:sp>
      <p:sp>
        <p:nvSpPr>
          <p:cNvPr id="3" name="Content Placeholder 2">
            <a:extLst>
              <a:ext uri="{FF2B5EF4-FFF2-40B4-BE49-F238E27FC236}">
                <a16:creationId xmlns:a16="http://schemas.microsoft.com/office/drawing/2014/main" id="{F7ED821E-FE2E-453B-9250-D11D565EE57F}"/>
              </a:ext>
            </a:extLst>
          </p:cNvPr>
          <p:cNvSpPr>
            <a:spLocks noGrp="1"/>
          </p:cNvSpPr>
          <p:nvPr>
            <p:ph idx="1"/>
          </p:nvPr>
        </p:nvSpPr>
        <p:spPr/>
        <p:txBody>
          <a:bodyPr>
            <a:normAutofit/>
          </a:bodyPr>
          <a:lstStyle/>
          <a:p>
            <a:r>
              <a:rPr lang="en-US" dirty="0"/>
              <a:t>Economic activity requires:</a:t>
            </a:r>
          </a:p>
          <a:p>
            <a:pPr lvl="1"/>
            <a:r>
              <a:rPr lang="en-US" dirty="0"/>
              <a:t>businesses that profit from operations</a:t>
            </a:r>
          </a:p>
          <a:p>
            <a:pPr lvl="1"/>
            <a:r>
              <a:rPr lang="en-US" dirty="0"/>
              <a:t>workers that earn wages and benefits</a:t>
            </a:r>
          </a:p>
          <a:p>
            <a:pPr lvl="1"/>
            <a:r>
              <a:rPr lang="en-US" dirty="0"/>
              <a:t>suppliers (and others) that sell their commodities to the businesses </a:t>
            </a:r>
          </a:p>
          <a:p>
            <a:pPr lvl="1"/>
            <a:r>
              <a:rPr lang="en-US" dirty="0"/>
              <a:t>customers that purchase the goods or services </a:t>
            </a:r>
          </a:p>
          <a:p>
            <a:r>
              <a:rPr lang="en-US" dirty="0"/>
              <a:t>Economic disruptions can occur when restrictions disrupt one of these activities</a:t>
            </a:r>
          </a:p>
          <a:p>
            <a:endParaRPr lang="en-US" dirty="0"/>
          </a:p>
        </p:txBody>
      </p:sp>
      <p:sp>
        <p:nvSpPr>
          <p:cNvPr id="5" name="Slide Number Placeholder 4">
            <a:extLst>
              <a:ext uri="{FF2B5EF4-FFF2-40B4-BE49-F238E27FC236}">
                <a16:creationId xmlns:a16="http://schemas.microsoft.com/office/drawing/2014/main" id="{3286C758-417F-4EF1-A0C6-951D11F370E0}"/>
              </a:ext>
            </a:extLst>
          </p:cNvPr>
          <p:cNvSpPr>
            <a:spLocks noGrp="1"/>
          </p:cNvSpPr>
          <p:nvPr>
            <p:ph type="sldNum" sz="quarter" idx="12"/>
          </p:nvPr>
        </p:nvSpPr>
        <p:spPr/>
        <p:txBody>
          <a:bodyPr/>
          <a:lstStyle/>
          <a:p>
            <a:fld id="{B980B012-4B4C-0D4B-9961-39BAA1B684BE}" type="slidenum">
              <a:rPr lang="en-US" smtClean="0"/>
              <a:pPr/>
              <a:t>9</a:t>
            </a:fld>
            <a:endParaRPr lang="en-US" dirty="0"/>
          </a:p>
        </p:txBody>
      </p:sp>
    </p:spTree>
    <p:extLst>
      <p:ext uri="{BB962C8B-B14F-4D97-AF65-F5344CB8AC3E}">
        <p14:creationId xmlns:p14="http://schemas.microsoft.com/office/powerpoint/2010/main" val="4174437999"/>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eme1" id="{20EFB22B-DFB1-42EB-964A-40FB7817A097}" vid="{2A6DCFD8-BDC7-42B5-852E-A20862DDDE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D311BD9C53A64BA35A594801500659" ma:contentTypeVersion="12" ma:contentTypeDescription="Create a new document." ma:contentTypeScope="" ma:versionID="be23fe01ddbcf087cab33efcb3c93634">
  <xsd:schema xmlns:xsd="http://www.w3.org/2001/XMLSchema" xmlns:xs="http://www.w3.org/2001/XMLSchema" xmlns:p="http://schemas.microsoft.com/office/2006/metadata/properties" xmlns:ns1="http://schemas.microsoft.com/sharepoint/v3" xmlns:ns3="0cecad8f-305c-4ab2-8046-db3b11566c17" xmlns:ns4="087ed9da-973a-458e-ba2b-639733953c26" targetNamespace="http://schemas.microsoft.com/office/2006/metadata/properties" ma:root="true" ma:fieldsID="7a5d1c8028efff6a92c681f076b0c4d7" ns1:_="" ns3:_="" ns4:_="">
    <xsd:import namespace="http://schemas.microsoft.com/sharepoint/v3"/>
    <xsd:import namespace="0cecad8f-305c-4ab2-8046-db3b11566c17"/>
    <xsd:import namespace="087ed9da-973a-458e-ba2b-639733953c2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ecad8f-305c-4ab2-8046-db3b11566c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87ed9da-973a-458e-ba2b-639733953c2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96E489-4E34-4247-8261-E6F26E935E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cecad8f-305c-4ab2-8046-db3b11566c17"/>
    <ds:schemaRef ds:uri="087ed9da-973a-458e-ba2b-639733953c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E35FF44-E873-4D4F-A50E-26C8A09CCC8F}">
  <ds:schemaRefs>
    <ds:schemaRef ds:uri="http://schemas.microsoft.com/office/infopath/2007/PartnerControls"/>
    <ds:schemaRef ds:uri="087ed9da-973a-458e-ba2b-639733953c26"/>
    <ds:schemaRef ds:uri="http://purl.org/dc/elements/1.1/"/>
    <ds:schemaRef ds:uri="http://schemas.microsoft.com/office/2006/metadata/properties"/>
    <ds:schemaRef ds:uri="http://schemas.microsoft.com/sharepoint/v3"/>
    <ds:schemaRef ds:uri="http://purl.org/dc/terms/"/>
    <ds:schemaRef ds:uri="0cecad8f-305c-4ab2-8046-db3b11566c17"/>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4DD0A703-3D2D-4CAB-B7DA-C9302DA89051}">
  <ds:schemaRefs>
    <ds:schemaRef ds:uri="http://schemas.microsoft.com/sharepoint/v3/contenttype/forms"/>
  </ds:schemaRefs>
</ds:datastoreItem>
</file>

<file path=docMetadata/LabelInfo.xml><?xml version="1.0" encoding="utf-8"?>
<clbl:labelList xmlns:clbl="http://schemas.microsoft.com/office/2020/mipLabelMetadata">
  <clbl:label id="{e8d01475-c3b5-436a-a065-5def4c64f52e}" enabled="0" method="" siteId="{e8d01475-c3b5-436a-a065-5def4c64f52e}" removed="1"/>
</clbl:labelList>
</file>

<file path=docProps/app.xml><?xml version="1.0" encoding="utf-8"?>
<Properties xmlns="http://schemas.openxmlformats.org/officeDocument/2006/extended-properties" xmlns:vt="http://schemas.openxmlformats.org/officeDocument/2006/docPropsVTypes">
  <Template/>
  <TotalTime>18654</TotalTime>
  <Words>2595</Words>
  <Application>Microsoft Office PowerPoint</Application>
  <PresentationFormat>On-screen Show (4:3)</PresentationFormat>
  <Paragraphs>293</Paragraphs>
  <Slides>20</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-apple-system</vt:lpstr>
      <vt:lpstr>Arial</vt:lpstr>
      <vt:lpstr>Calibri</vt:lpstr>
      <vt:lpstr>Lato</vt:lpstr>
      <vt:lpstr>Symbol</vt:lpstr>
      <vt:lpstr>Times New Roman</vt:lpstr>
      <vt:lpstr>Theme1</vt:lpstr>
      <vt:lpstr>Anticipated Impacts of Nuclear Accidents</vt:lpstr>
      <vt:lpstr>Disclaimer</vt:lpstr>
      <vt:lpstr>Who Am I</vt:lpstr>
      <vt:lpstr>Outline</vt:lpstr>
      <vt:lpstr>Introduction</vt:lpstr>
      <vt:lpstr>Introduction</vt:lpstr>
      <vt:lpstr>Property Damage  (Market Impact; 1/2)</vt:lpstr>
      <vt:lpstr>Property Damage  (Market Impact; 2/2)</vt:lpstr>
      <vt:lpstr>Economic Disruptions  (Market Impact; 1/2)</vt:lpstr>
      <vt:lpstr>Economic Disruptions  (Market Impact; 2/2)</vt:lpstr>
      <vt:lpstr>Nuclear Plant Damages  (Market Impact)</vt:lpstr>
      <vt:lpstr>Expenditures:  Decontamination-Related Activities (1/2)</vt:lpstr>
      <vt:lpstr>Expenditures:  Decontamination-Related Activities (2/2)</vt:lpstr>
      <vt:lpstr>Expenditures:  Relocation Expenses</vt:lpstr>
      <vt:lpstr>Expenditures:  Medical Costs</vt:lpstr>
      <vt:lpstr>Other Expenditures</vt:lpstr>
      <vt:lpstr>Environmental Damage  (Non-Market Impact)</vt:lpstr>
      <vt:lpstr>Burden of Societal Disruptions  (Non-Market Impact)</vt:lpstr>
      <vt:lpstr>Health Effects  (Non-Market Impact)</vt:lpstr>
      <vt:lpstr>A Practitioner’s Thoughts</vt:lpstr>
    </vt:vector>
  </TitlesOfParts>
  <Company>NRC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 and Practice of consequence analysis using MACCS</dc:title>
  <dc:creator>Compton, Keith</dc:creator>
  <cp:lastModifiedBy>Nosek, AJ</cp:lastModifiedBy>
  <cp:revision>158</cp:revision>
  <dcterms:created xsi:type="dcterms:W3CDTF">2021-03-24T20:39:34Z</dcterms:created>
  <dcterms:modified xsi:type="dcterms:W3CDTF">2022-09-21T03:37:57Z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0x0101005ED311BD9C53A64BA35A594801500659</vt:lpwstr>
  </property>
  <property fmtid="{D5CDD505-2E9C-101B-9397-08002B2CF9AE}" pid="3" name="Order">
    <vt:r8>8800</vt:r8>
  </property>
</Properties>
</file>